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9" r:id="rId2"/>
  </p:sldMasterIdLst>
  <p:notesMasterIdLst>
    <p:notesMasterId r:id="rId18"/>
  </p:notesMasterIdLst>
  <p:sldIdLst>
    <p:sldId id="256" r:id="rId3"/>
    <p:sldId id="273" r:id="rId4"/>
    <p:sldId id="276" r:id="rId5"/>
    <p:sldId id="284" r:id="rId6"/>
    <p:sldId id="281" r:id="rId7"/>
    <p:sldId id="283" r:id="rId8"/>
    <p:sldId id="288" r:id="rId9"/>
    <p:sldId id="272" r:id="rId10"/>
    <p:sldId id="285" r:id="rId11"/>
    <p:sldId id="274" r:id="rId12"/>
    <p:sldId id="286" r:id="rId13"/>
    <p:sldId id="275" r:id="rId14"/>
    <p:sldId id="278" r:id="rId15"/>
    <p:sldId id="287" r:id="rId16"/>
    <p:sldId id="271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96" y="171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459F7B-736B-4BC4-9E98-269573F00C5B}" type="datetimeFigureOut">
              <a:rPr lang="ru-RU" smtClean="0"/>
              <a:t>21.12.2022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B50588-F7B0-4202-B789-F73A698A65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1453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структурно-функциональная модель, в основе которой лежат сущностные связи и отношения между компонентами системы. Структурные представления разного рода позволяют разделить сложный процесс с большой неопределенностью на подсистемы, лучше поддающиеся анализу, и рассматривать их как отдельные модели или компоненты общей структурно-функциональной модели. При этом структурно-функциональная модель определяет не только компонентный состав системы с присущими ей связями, но и ее функциональную ориентированность, характеризующуюся концептуальным, теоретическим, системным и технологическим уровнями. На 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концептуальном уровне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определяются основные идеи, подходы и принципы ее реализации. Ведущая концептуальная идея, заключающаяся в тезисе о том, что непрерывность образования субъекта обеспечивается, главным образом, его готовностью к саморазвитию, а именно способностью осознавать свои образовательные потребности и мотивы, прогнозировать результат, определять и оценивать пути его достижения. Ведущий принцип – принцип индивидуализации образования. На 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теоретическом уровне 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исследуются основания и условия реализации концептуальной идеи, обосновываются оптимальные для конкретной образовательной среды, в которой находится непрерывно образовывающийся субъект, дидактические решения. На 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системном уровн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 создаются и апробируются частные модели как структурные компоненты системы непрерывного образования, характеризующие специфику реализации принципа индивидуализации в разных образовательных системах согласно целевой направленности тьюторского сопровождения субъекта на конкретном уровне образования, а также устанавливаются взаимосвязи между структурными компонентами и исследуется их эффективность. На 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технологическом уровне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апробируются, преобразуются, создаются новые тьюторские техники и технологии на каждом этапе тьюторского действия в соответствии с выделенной образовательной спецификой.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C4F482-E386-41DF-B4F8-0E77C687CDC4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30871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бъект 2">
            <a:extLst>
              <a:ext uri="{FF2B5EF4-FFF2-40B4-BE49-F238E27FC236}">
                <a16:creationId xmlns:a16="http://schemas.microsoft.com/office/drawing/2014/main" id="{727ABE10-A1C6-4356-9857-F0651444BE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2736" y="4177364"/>
            <a:ext cx="10106527" cy="25121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659520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F872CA-0504-D603-68FF-3B0BB9AC9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D3FA2F2-E20B-BD4E-D5B5-58817E90FE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B16C8FF-1EA0-9FBF-EEDF-32E9C48CA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89088-CEAC-4450-940C-764B9A2E5007}" type="datetimeFigureOut">
              <a:rPr lang="ru-RU" smtClean="0"/>
              <a:t>21.12.2022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0941FED-001E-6DD7-E137-D75C323FB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48BBF2A-F3B4-0A8E-81A1-332B1B864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AF8E8-33E0-4AE3-9E75-09BF90D414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7485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653FF4-FEB1-0E63-EA31-350E95B04E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7E11596-E25A-58C5-00E5-F6263D245A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EF1B11B-CE78-7221-3686-7904A3E73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89088-CEAC-4450-940C-764B9A2E5007}" type="datetimeFigureOut">
              <a:rPr lang="ru-RU" smtClean="0"/>
              <a:t>21.12.2022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AB3BABD-95F1-D109-79D5-43EA80EB6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DBEF818-1E94-C519-DEF4-3B94CCD9F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AF8E8-33E0-4AE3-9E75-09BF90D414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9445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16755A-6338-4273-3135-9318D73F9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76D3BDB-A064-B837-4733-BAA3D86CBF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9CBEBB2-232C-A401-DCCA-5A1F375AF5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89710B3-1348-88CB-F94E-988D61AD2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89088-CEAC-4450-940C-764B9A2E5007}" type="datetimeFigureOut">
              <a:rPr lang="ru-RU" smtClean="0"/>
              <a:t>21.12.2022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A939B29-F73E-341C-E56C-46D76824D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39F92A2-2AE9-B68A-4569-A539551CD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AF8E8-33E0-4AE3-9E75-09BF90D414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6964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0D5E00-0C56-1E9D-6B64-06F002117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C94BDB6-51AC-945B-DC13-B827C0C055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EB48020-3CCD-89B2-3080-56A4F5873D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45D3E14-109F-C3A6-33FF-CB13C198E2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BCB4E47-162B-FEA7-4690-92CDCA59F2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FD58D2E-9CA3-17A4-149E-C70C76BDB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89088-CEAC-4450-940C-764B9A2E5007}" type="datetimeFigureOut">
              <a:rPr lang="ru-RU" smtClean="0"/>
              <a:t>21.12.2022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6AC2F08-228D-BD95-4C35-A1BFCBBA5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21B83B0-F862-44E0-E656-E0B8738C6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AF8E8-33E0-4AE3-9E75-09BF90D414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76780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663669-D94A-6F60-787C-3F56B249C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D6C8BA7-3A64-7A2A-5A72-0BB325F08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89088-CEAC-4450-940C-764B9A2E5007}" type="datetimeFigureOut">
              <a:rPr lang="ru-RU" smtClean="0"/>
              <a:t>21.12.2022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BA088F8-9A2D-2A76-86F6-77D0229D1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90FE2E8-3E52-1452-9F14-BA03B43BA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AF8E8-33E0-4AE3-9E75-09BF90D414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25763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68B1331-07B1-E81C-71C2-D4359FD1A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89088-CEAC-4450-940C-764B9A2E5007}" type="datetimeFigureOut">
              <a:rPr lang="ru-RU" smtClean="0"/>
              <a:t>21.12.2022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4DF8240-3D7D-12B0-D1C3-A093F4482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4FBC450-E41E-20D3-C5A7-8CE76645E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AF8E8-33E0-4AE3-9E75-09BF90D414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71541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328EEF-FC50-C734-3FFF-C92A41F06A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B558C13-7B03-3DCB-48AD-6160F54D8E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952E362-7C84-471E-487A-84D955B10E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D4A1956-645A-928C-96B2-A68808CB8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89088-CEAC-4450-940C-764B9A2E5007}" type="datetimeFigureOut">
              <a:rPr lang="ru-RU" smtClean="0"/>
              <a:t>21.12.2022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4EB5EC2-C596-1BD4-2196-05C15FADB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4215FB0-5B4B-2A5A-C682-4C218DB59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AF8E8-33E0-4AE3-9E75-09BF90D414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9946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F155CE-D587-522F-B327-7C655BCD1A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42FE83A-ACCC-C800-5726-A0FDE4425E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2794223-0882-A1A5-9AE7-301F22C6E0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AFBFBD6-FFC2-F2B0-2DF2-DA109EC49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89088-CEAC-4450-940C-764B9A2E5007}" type="datetimeFigureOut">
              <a:rPr lang="ru-RU" smtClean="0"/>
              <a:t>21.12.2022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3CB78D2-BD11-B281-B199-9FB98712D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2356B84-B430-61AF-5832-D989E43A9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AF8E8-33E0-4AE3-9E75-09BF90D414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16684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785A50-E8B4-1AAE-886C-B4D0174E38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E74098D-5326-8B89-67DC-1AF4650C11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C259109-744A-D01D-D410-914185BE0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89088-CEAC-4450-940C-764B9A2E5007}" type="datetimeFigureOut">
              <a:rPr lang="ru-RU" smtClean="0"/>
              <a:t>21.12.2022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74D9182-E8CE-E73F-1D4C-866DFE67D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F38F13D-C2F7-C36F-B041-BE62A0BEC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AF8E8-33E0-4AE3-9E75-09BF90D414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95609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0440AE50-5A74-82BD-9F7F-F8A742D7FF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8AE3961-2E4F-F224-6396-0066D9972B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A31F7E1-E418-DB67-2652-92E915CCA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89088-CEAC-4450-940C-764B9A2E5007}" type="datetimeFigureOut">
              <a:rPr lang="ru-RU" smtClean="0"/>
              <a:t>21.12.2022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2FB6FBC-18B3-B984-5885-F6289550B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A23CD33-DD60-9137-C2BA-C766A07E3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AF8E8-33E0-4AE3-9E75-09BF90D414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6945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1871B73-C434-4AAE-98BE-63AB2C522D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0962" y="1982804"/>
            <a:ext cx="7917514" cy="469712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B3D3A1DB-1081-4A1D-B371-4D23A3A6D2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962" y="564332"/>
            <a:ext cx="7917514" cy="1014211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2441526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F6DF5B-2FDF-42A1-B879-931ECA3F8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962" y="564332"/>
            <a:ext cx="7917514" cy="1014211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83F8B25-59AE-4310-B0D8-59AA2C6FFF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0962" y="2009893"/>
            <a:ext cx="7917514" cy="46122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721108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424C2D1-9210-4BF2-A2C1-808795E00D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40963" y="2000079"/>
            <a:ext cx="3865278" cy="465097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77C41EF-7BE2-4A4E-989E-03681957C4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73949" y="2000080"/>
            <a:ext cx="3884527" cy="465097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48BAEB09-FF1A-4DA0-92D4-6071C86AE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962" y="564332"/>
            <a:ext cx="7917514" cy="1014211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05085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87DA7015-D166-48DC-A990-FD72115D8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962" y="564332"/>
            <a:ext cx="7917514" cy="1014211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233246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70772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исунок 2">
            <a:extLst>
              <a:ext uri="{FF2B5EF4-FFF2-40B4-BE49-F238E27FC236}">
                <a16:creationId xmlns:a16="http://schemas.microsoft.com/office/drawing/2014/main" id="{96375369-0FB2-484C-9AAA-4242C10C81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2057400"/>
            <a:ext cx="3075288" cy="10699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625DA49-D36B-413D-A17E-C727173509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46510" y="1982804"/>
            <a:ext cx="4321743" cy="388618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602C6F9F-8DE4-4A70-940E-0689E525F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510" y="564332"/>
            <a:ext cx="4321743" cy="1418472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10" name="Рисунок 2">
            <a:extLst>
              <a:ext uri="{FF2B5EF4-FFF2-40B4-BE49-F238E27FC236}">
                <a16:creationId xmlns:a16="http://schemas.microsoft.com/office/drawing/2014/main" id="{018B6089-4C57-4364-B116-039378F05735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5183188" y="3429000"/>
            <a:ext cx="3075288" cy="10699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11" name="Рисунок 2">
            <a:extLst>
              <a:ext uri="{FF2B5EF4-FFF2-40B4-BE49-F238E27FC236}">
                <a16:creationId xmlns:a16="http://schemas.microsoft.com/office/drawing/2014/main" id="{229F5FD2-5B0E-4372-B6AF-725A75C82BA7}"/>
              </a:ext>
            </a:extLst>
          </p:cNvPr>
          <p:cNvSpPr>
            <a:spLocks noGrp="1"/>
          </p:cNvSpPr>
          <p:nvPr>
            <p:ph type="pic" idx="12"/>
          </p:nvPr>
        </p:nvSpPr>
        <p:spPr>
          <a:xfrm>
            <a:off x="5183188" y="4800600"/>
            <a:ext cx="3075288" cy="10699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9449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вертикальный текс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29F8F25-03A5-4061-AF91-AAD68EA1D1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40962" y="1825624"/>
            <a:ext cx="7917514" cy="470992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8D1335F8-D392-4785-8891-BE3D401A2B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962" y="564332"/>
            <a:ext cx="7917514" cy="1014211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2545686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9E02A9-F1BE-6630-B941-73B89398A4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5759086-B3F0-DBC2-042F-71D3BD057A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94F14F9-794C-0C52-2C51-A413EC096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89088-CEAC-4450-940C-764B9A2E5007}" type="datetimeFigureOut">
              <a:rPr lang="ru-RU" smtClean="0"/>
              <a:t>21.12.2022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814C3A-A0E0-2244-FFB2-F4E5D8FA8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35E2104-F9BB-B961-B4E6-A0AA4BC2F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AF8E8-33E0-4AE3-9E75-09BF90D414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9188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871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  <p:sldLayoutId id="2147483657" r:id="rId7"/>
    <p:sldLayoutId id="2147483658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3FCB51-1C39-DD77-C5C2-D67988CA5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A065340-D0C8-D524-B9EE-0FC4FA4C85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4488C68-AD1B-10DF-2FB2-32400C0E96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B89088-CEAC-4450-940C-764B9A2E5007}" type="datetimeFigureOut">
              <a:rPr lang="ru-RU" smtClean="0"/>
              <a:t>21.12.2022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DD50BED-B3C3-561E-BBA6-AE804BE82C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C6E5CE1-94BB-24E0-34FA-B61ED38C39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3AF8E8-33E0-4AE3-9E75-09BF90D414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356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tutor-in@yandex.ru" TargetMode="Externa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../../&#1087;&#1083;&#1072;&#1085;_&#1052;&#1058;&#1050;_2022_2023/&#1055;&#1083;&#1072;&#1085;%20&#1053;&#1052;&#1062;_&#1052;&#1058;&#1050;.DOCX" TargetMode="Externa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96;p3">
            <a:extLst>
              <a:ext uri="{FF2B5EF4-FFF2-40B4-BE49-F238E27FC236}">
                <a16:creationId xmlns:a16="http://schemas.microsoft.com/office/drawing/2014/main" id="{BEBA08EE-62A4-4FA7-AB06-F2F781126BFA}"/>
              </a:ext>
            </a:extLst>
          </p:cNvPr>
          <p:cNvSpPr txBox="1"/>
          <p:nvPr/>
        </p:nvSpPr>
        <p:spPr>
          <a:xfrm>
            <a:off x="1557020" y="3320715"/>
            <a:ext cx="8653112" cy="17325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656BB"/>
              </a:buClr>
              <a:buSzPts val="2400"/>
              <a:buFont typeface="Arial"/>
              <a:buNone/>
            </a:pPr>
            <a:r>
              <a:rPr lang="ru-RU" sz="4000" b="1" dirty="0">
                <a:solidFill>
                  <a:srgbClr val="255979"/>
                </a:solidFill>
                <a:ea typeface="Arial"/>
                <a:cs typeface="Arial"/>
                <a:sym typeface="Arial"/>
              </a:rPr>
              <a:t>Веб-совещание координаторов муниципальных тьюторских команд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656BB"/>
              </a:buClr>
              <a:buSzPts val="2400"/>
              <a:buFont typeface="Arial"/>
              <a:buNone/>
            </a:pPr>
            <a:r>
              <a:rPr lang="ru-RU" sz="4000" b="1" dirty="0">
                <a:solidFill>
                  <a:srgbClr val="255979"/>
                </a:solidFill>
                <a:cs typeface="Arial"/>
                <a:sym typeface="Arial"/>
              </a:rPr>
              <a:t>21.12.2022</a:t>
            </a:r>
            <a:endParaRPr lang="ru-RU" sz="4000" b="1" dirty="0">
              <a:solidFill>
                <a:srgbClr val="255979"/>
              </a:solidFill>
            </a:endParaRPr>
          </a:p>
        </p:txBody>
      </p:sp>
      <p:sp>
        <p:nvSpPr>
          <p:cNvPr id="5" name="Google Shape;96;p3">
            <a:extLst>
              <a:ext uri="{FF2B5EF4-FFF2-40B4-BE49-F238E27FC236}">
                <a16:creationId xmlns:a16="http://schemas.microsoft.com/office/drawing/2014/main" id="{E253079A-058D-45C8-802D-C8DC2C2027B6}"/>
              </a:ext>
            </a:extLst>
          </p:cNvPr>
          <p:cNvSpPr txBox="1"/>
          <p:nvPr/>
        </p:nvSpPr>
        <p:spPr>
          <a:xfrm>
            <a:off x="3946359" y="5184274"/>
            <a:ext cx="7911965" cy="982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r"/>
            <a:r>
              <a:rPr lang="ru-RU" sz="1600" i="1" dirty="0">
                <a:solidFill>
                  <a:srgbClr val="255979"/>
                </a:solidFill>
                <a:latin typeface="Times New Roman" pitchFamily="18" charset="0"/>
                <a:cs typeface="Times New Roman" pitchFamily="18" charset="0"/>
              </a:rPr>
              <a:t>Тихомирова Ольга Вячеславовна, </a:t>
            </a:r>
            <a:r>
              <a:rPr lang="ru-RU" sz="1600" i="1" dirty="0" err="1">
                <a:solidFill>
                  <a:srgbClr val="255979"/>
                </a:solidFill>
                <a:latin typeface="Times New Roman" pitchFamily="18" charset="0"/>
                <a:cs typeface="Times New Roman" pitchFamily="18" charset="0"/>
              </a:rPr>
              <a:t>к.п.н</a:t>
            </a:r>
            <a:r>
              <a:rPr lang="ru-RU" sz="1600" i="1" dirty="0">
                <a:solidFill>
                  <a:srgbClr val="255979"/>
                </a:solidFill>
                <a:latin typeface="Times New Roman" pitchFamily="18" charset="0"/>
                <a:cs typeface="Times New Roman" pitchFamily="18" charset="0"/>
              </a:rPr>
              <a:t>., </a:t>
            </a:r>
          </a:p>
          <a:p>
            <a:pPr algn="r"/>
            <a:r>
              <a:rPr lang="ru-RU" sz="1600" i="1" dirty="0">
                <a:solidFill>
                  <a:srgbClr val="255979"/>
                </a:solidFill>
                <a:latin typeface="Times New Roman" pitchFamily="18" charset="0"/>
                <a:cs typeface="Times New Roman" pitchFamily="18" charset="0"/>
              </a:rPr>
              <a:t>доцент кафедры педагогических технологий, </a:t>
            </a:r>
          </a:p>
          <a:p>
            <a:pPr algn="r"/>
            <a:r>
              <a:rPr lang="ru-RU" sz="1600" i="1" dirty="0">
                <a:solidFill>
                  <a:srgbClr val="255979"/>
                </a:solidFill>
                <a:latin typeface="Times New Roman" pitchFamily="18" charset="0"/>
                <a:cs typeface="Times New Roman" pitchFamily="18" charset="0"/>
              </a:rPr>
              <a:t>руководитель тьюторского центра  НМЦ ЯГПУ им. К.Д. Ушинского</a:t>
            </a:r>
          </a:p>
        </p:txBody>
      </p:sp>
    </p:spTree>
    <p:extLst>
      <p:ext uri="{BB962C8B-B14F-4D97-AF65-F5344CB8AC3E}">
        <p14:creationId xmlns:p14="http://schemas.microsoft.com/office/powerpoint/2010/main" val="21230898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D0229B-7AA4-9A1B-A755-4E8E86924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072" y="215418"/>
            <a:ext cx="7917514" cy="777188"/>
          </a:xfrm>
        </p:spPr>
        <p:txBody>
          <a:bodyPr/>
          <a:lstStyle/>
          <a:p>
            <a:r>
              <a:rPr lang="ru-RU" sz="4000" b="1" dirty="0">
                <a:solidFill>
                  <a:srgbClr val="255979"/>
                </a:solidFill>
                <a:latin typeface="+mn-lt"/>
                <a:ea typeface="+mn-ea"/>
                <a:cs typeface="Arial"/>
              </a:rPr>
              <a:t>События </a:t>
            </a:r>
            <a:r>
              <a:rPr lang="ru-RU" sz="4000" b="1" dirty="0" err="1">
                <a:solidFill>
                  <a:srgbClr val="255979"/>
                </a:solidFill>
                <a:latin typeface="+mn-lt"/>
                <a:ea typeface="+mn-ea"/>
                <a:cs typeface="Arial"/>
              </a:rPr>
              <a:t>НЕконференции</a:t>
            </a:r>
            <a:endParaRPr lang="ru-RU" sz="4000" b="1" dirty="0">
              <a:solidFill>
                <a:srgbClr val="255979"/>
              </a:solidFill>
              <a:latin typeface="+mn-lt"/>
              <a:ea typeface="+mn-ea"/>
              <a:cs typeface="Arial"/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96592B4-8052-2E73-543F-EA8309B5CE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3137" y="1052764"/>
            <a:ext cx="8367963" cy="5364882"/>
          </a:xfrm>
        </p:spPr>
        <p:txBody>
          <a:bodyPr/>
          <a:lstStyle/>
          <a:p>
            <a:pPr marL="342900" indent="-342900"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Мастерская технологии субъект-ориентированного подхода </a:t>
            </a:r>
          </a:p>
          <a:p>
            <a:pPr marL="342900" indent="-342900"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Мастерские тьюторского сопровождения педагогов</a:t>
            </a:r>
          </a:p>
          <a:p>
            <a:pPr marL="342900" indent="-342900"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Мастерская тьюторского сопровождения будущих педагогов </a:t>
            </a:r>
          </a:p>
          <a:p>
            <a:pPr marL="342900" indent="-342900"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Мастерские педагогической </a:t>
            </a:r>
            <a:r>
              <a:rPr lang="ru-RU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антропопрактики</a:t>
            </a:r>
            <a:endParaRPr lang="ru-RU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342900" indent="-342900"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Мастерская образовательной со-бытийности </a:t>
            </a:r>
          </a:p>
          <a:p>
            <a:pPr marL="342900" indent="-342900"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Мастерская феномен-ориентированного обучения </a:t>
            </a:r>
          </a:p>
          <a:p>
            <a:pPr marL="342900" indent="-342900"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ru-RU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Уроки: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ru-RU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Формирование педагогических знаний  на 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учебных </a:t>
            </a:r>
            <a:r>
              <a:rPr lang="ru-RU" i="0" dirty="0">
                <a:solidFill>
                  <a:srgbClr val="333333"/>
                </a:solidFill>
                <a:effectLst/>
                <a:latin typeface="YS Text"/>
              </a:rPr>
              <a:t>занятиях общеобразовательного цикла (урок иностранного языка, урок литературы)</a:t>
            </a:r>
            <a:endParaRPr lang="ru-RU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ru-RU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Формирующее оценивания как практика индивидуализации (урок математики) </a:t>
            </a:r>
          </a:p>
          <a:p>
            <a:endParaRPr lang="ru-RU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620378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13F352-3AAA-7802-71BB-451DA599E3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962" y="323701"/>
            <a:ext cx="7917514" cy="578668"/>
          </a:xfrm>
        </p:spPr>
        <p:txBody>
          <a:bodyPr/>
          <a:lstStyle/>
          <a:p>
            <a:r>
              <a:rPr lang="ru-RU" sz="4000" b="1" dirty="0">
                <a:solidFill>
                  <a:srgbClr val="255979"/>
                </a:solidFill>
                <a:latin typeface="+mn-lt"/>
                <a:ea typeface="+mn-ea"/>
                <a:cs typeface="Arial"/>
              </a:rPr>
              <a:t>Другие активности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6774EE7-C400-AFFB-BA01-B14DFA9805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0962" y="1106905"/>
            <a:ext cx="7917514" cy="5515276"/>
          </a:xfrm>
        </p:spPr>
        <p:txBody>
          <a:bodyPr/>
          <a:lstStyle/>
          <a:p>
            <a:pPr indent="450215" algn="just"/>
            <a:r>
              <a:rPr lang="ru-RU" sz="1800" i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Воркшопы (очная)</a:t>
            </a:r>
            <a:endParaRPr lang="ru-RU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/>
            <a:r>
              <a:rPr lang="ru-RU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В этой активности может быть Ваша </a:t>
            </a:r>
            <a:r>
              <a:rPr lang="ru-RU" sz="18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разработческая</a:t>
            </a:r>
            <a:r>
              <a:rPr lang="ru-RU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сессия с участниками </a:t>
            </a:r>
            <a:r>
              <a:rPr lang="ru-RU" sz="18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НЕконференции</a:t>
            </a:r>
            <a:r>
              <a:rPr lang="ru-RU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по проектированию различных образовательных событий индивидуализированного педагогического образования </a:t>
            </a:r>
            <a:endParaRPr lang="ru-RU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/>
            <a:r>
              <a:rPr lang="ru-RU" sz="1800" i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Коворкинг/нетворкинг (очная/заочная)</a:t>
            </a:r>
            <a:endParaRPr lang="ru-RU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/>
            <a:r>
              <a:rPr lang="ru-RU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В этой активности может быть </a:t>
            </a:r>
            <a:r>
              <a:rPr lang="ru-RU" sz="1800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фасилитируемая</a:t>
            </a:r>
            <a:r>
              <a:rPr lang="ru-RU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Вами профессиональная коллаборация с определенной целевой группой (педагогами, руководителями и специалистами центров сопровождения педагогов, преподавателями и др.) по заявленной Вами теме (круглые столы, дискуссии, митапы…) </a:t>
            </a:r>
            <a:endParaRPr lang="ru-RU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/>
            <a:r>
              <a:rPr lang="ru-RU" sz="1800" i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1800" i="1" dirty="0" err="1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Информальное</a:t>
            </a:r>
            <a:r>
              <a:rPr lang="ru-RU" sz="1800" i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образование: как передать ценности и смыслы педагогического образования вне учебной деятельности?». Образовательные экскурсии или другие активности (очная/заочная)</a:t>
            </a:r>
            <a:endParaRPr lang="ru-RU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/>
            <a:r>
              <a:rPr lang="ru-RU" sz="18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В этой активности может быть Ваша экскурсия (очная или виртуальная) или другие активности для обучающихся психолого-педагогических классов, студентов, педагогов допрофессиональной подготовки по знаменитым культурно-историческим объектам Вашего региона, связанных с развитием педагогического образования, деятельностью знаменитых педагогов. </a:t>
            </a:r>
            <a:endParaRPr lang="ru-RU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80898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7F84A6-2E0C-24B2-A497-26142D39F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993" y="359795"/>
            <a:ext cx="7917514" cy="783205"/>
          </a:xfrm>
        </p:spPr>
        <p:txBody>
          <a:bodyPr/>
          <a:lstStyle/>
          <a:p>
            <a:r>
              <a:rPr lang="ru-RU" sz="4000" b="1" dirty="0">
                <a:solidFill>
                  <a:srgbClr val="255979"/>
                </a:solidFill>
                <a:latin typeface="+mn-lt"/>
                <a:ea typeface="+mn-ea"/>
                <a:cs typeface="Arial"/>
              </a:rPr>
              <a:t>Возможен заявительный формат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AD87578-8C02-236A-4724-191FE6924F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3609" y="1532171"/>
            <a:ext cx="7494471" cy="3990324"/>
          </a:xfrm>
        </p:spPr>
        <p:txBody>
          <a:bodyPr/>
          <a:lstStyle/>
          <a:p>
            <a:pPr algn="ctr"/>
            <a:r>
              <a:rPr lang="ru-RU" sz="20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Образовательные учреждения профессионального образования приглашаются в качестве партнеров мероприятия</a:t>
            </a:r>
            <a:endParaRPr lang="ru-RU" sz="2000" b="1" dirty="0">
              <a:solidFill>
                <a:schemeClr val="tx1"/>
              </a:solidFill>
            </a:endParaRPr>
          </a:p>
          <a:p>
            <a:pPr algn="ctr"/>
            <a:endParaRPr lang="ru-RU" sz="2400" b="1" dirty="0">
              <a:solidFill>
                <a:srgbClr val="255979"/>
              </a:solidFill>
              <a:cs typeface="Arial"/>
              <a:hlinkClick r:id="rId2"/>
            </a:endParaRPr>
          </a:p>
          <a:p>
            <a:pPr algn="ctr"/>
            <a:r>
              <a:rPr lang="en-US" sz="2400" b="1" dirty="0">
                <a:solidFill>
                  <a:srgbClr val="255979"/>
                </a:solidFill>
                <a:cs typeface="Arial"/>
                <a:hlinkClick r:id="rId2"/>
              </a:rPr>
              <a:t>tutor-in@yandex.ru</a:t>
            </a:r>
            <a:r>
              <a:rPr lang="ru-RU" sz="2400" b="1" dirty="0">
                <a:solidFill>
                  <a:srgbClr val="255979"/>
                </a:solidFill>
                <a:cs typeface="Arial"/>
              </a:rPr>
              <a:t> 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15955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995B85-9981-EAE1-849C-A92EF391E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962" y="173307"/>
            <a:ext cx="7917514" cy="843362"/>
          </a:xfrm>
        </p:spPr>
        <p:txBody>
          <a:bodyPr/>
          <a:lstStyle/>
          <a:p>
            <a:r>
              <a:rPr lang="ru-RU" sz="4000" b="1" dirty="0">
                <a:solidFill>
                  <a:srgbClr val="255979"/>
                </a:solidFill>
                <a:latin typeface="+mn-lt"/>
                <a:ea typeface="+mn-ea"/>
                <a:cs typeface="Arial"/>
              </a:rPr>
              <a:t>Проект семинара 24 января 2023 г.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4ED76D0-CED5-D2DE-9443-04E950C009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8851" y="1440781"/>
            <a:ext cx="8291696" cy="5170572"/>
          </a:xfrm>
        </p:spPr>
        <p:txBody>
          <a:bodyPr/>
          <a:lstStyle/>
          <a:p>
            <a:pPr algn="ctr">
              <a:lnSpc>
                <a:spcPct val="100000"/>
              </a:lnSpc>
              <a:spcAft>
                <a:spcPts val="1000"/>
              </a:spcAft>
            </a:pPr>
            <a:r>
              <a:rPr lang="ru-RU" sz="2800" b="1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Развитие функциональной грамотности школьников средствами феномен-ориентированного подхода</a:t>
            </a:r>
            <a:endParaRPr lang="ru-RU" sz="2000" dirty="0">
              <a:solidFill>
                <a:srgbClr val="000000"/>
              </a:solidFill>
              <a:effectLst/>
              <a:ea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spcAft>
                <a:spcPts val="1000"/>
              </a:spcAft>
            </a:pPr>
            <a:r>
              <a:rPr lang="ru-RU" sz="20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МОУ "ГЦРО" г. Ярославля</a:t>
            </a:r>
          </a:p>
          <a:p>
            <a:pPr algn="ctr">
              <a:lnSpc>
                <a:spcPct val="100000"/>
              </a:lnSpc>
              <a:spcAft>
                <a:spcPts val="1000"/>
              </a:spcAft>
            </a:pPr>
            <a:r>
              <a:rPr lang="ru-RU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ФГБОУ ВО «Ярославский государственный педагогический университет им. К.Д. Ушинского»</a:t>
            </a:r>
            <a:endParaRPr lang="ru-RU" sz="2000" dirty="0">
              <a:effectLst/>
              <a:ea typeface="Calibri" panose="020F0502020204030204" pitchFamily="34" charset="0"/>
            </a:endParaRPr>
          </a:p>
          <a:p>
            <a:pPr algn="ctr">
              <a:lnSpc>
                <a:spcPct val="100000"/>
              </a:lnSpc>
              <a:spcAft>
                <a:spcPts val="1000"/>
              </a:spcAft>
            </a:pPr>
            <a:r>
              <a:rPr lang="ru-RU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Тьюторский центр непрерывного педагогического образования «</a:t>
            </a:r>
            <a:r>
              <a:rPr lang="ru-RU" sz="20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ТьюторIn</a:t>
            </a:r>
            <a:r>
              <a:rPr lang="ru-RU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»  </a:t>
            </a:r>
            <a:endParaRPr lang="ru-RU" sz="2000" dirty="0">
              <a:effectLst/>
              <a:ea typeface="Calibri" panose="020F0502020204030204" pitchFamily="34" charset="0"/>
            </a:endParaRPr>
          </a:p>
          <a:p>
            <a:pPr algn="ctr">
              <a:lnSpc>
                <a:spcPct val="100000"/>
              </a:lnSpc>
              <a:spcAft>
                <a:spcPts val="1000"/>
              </a:spcAft>
            </a:pPr>
            <a:r>
              <a:rPr lang="ru-RU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ГАУ ДПО ЯО «Институт развития образования»</a:t>
            </a:r>
            <a:endParaRPr lang="ru-RU" sz="2000" dirty="0">
              <a:effectLst/>
              <a:ea typeface="Calibri" panose="020F0502020204030204" pitchFamily="34" charset="0"/>
            </a:endParaRPr>
          </a:p>
          <a:p>
            <a:pPr algn="ctr">
              <a:lnSpc>
                <a:spcPct val="100000"/>
              </a:lnSpc>
              <a:spcAft>
                <a:spcPts val="1000"/>
              </a:spcAft>
            </a:pPr>
            <a:r>
              <a:rPr lang="ru-RU" sz="2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Центр непрерывного повышения профессионального мастерства педагогических работников </a:t>
            </a:r>
            <a:endParaRPr lang="ru-RU" sz="2000" dirty="0">
              <a:effectLst/>
              <a:ea typeface="Calibri" panose="020F050202020403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71863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9EA641A0-BEED-6EB7-A6C4-0D9E0ACBC0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5085325"/>
              </p:ext>
            </p:extLst>
          </p:nvPr>
        </p:nvGraphicFramePr>
        <p:xfrm>
          <a:off x="71187" y="32266"/>
          <a:ext cx="12049626" cy="6793467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95779">
                  <a:extLst>
                    <a:ext uri="{9D8B030D-6E8A-4147-A177-3AD203B41FA5}">
                      <a16:colId xmlns:a16="http://schemas.microsoft.com/office/drawing/2014/main" val="2860331951"/>
                    </a:ext>
                  </a:extLst>
                </a:gridCol>
                <a:gridCol w="6527672">
                  <a:extLst>
                    <a:ext uri="{9D8B030D-6E8A-4147-A177-3AD203B41FA5}">
                      <a16:colId xmlns:a16="http://schemas.microsoft.com/office/drawing/2014/main" val="3539528072"/>
                    </a:ext>
                  </a:extLst>
                </a:gridCol>
                <a:gridCol w="4826175">
                  <a:extLst>
                    <a:ext uri="{9D8B030D-6E8A-4147-A177-3AD203B41FA5}">
                      <a16:colId xmlns:a16="http://schemas.microsoft.com/office/drawing/2014/main" val="1943972474"/>
                    </a:ext>
                  </a:extLst>
                </a:gridCol>
              </a:tblGrid>
              <a:tr h="1767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Время 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5076" marR="150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Событие 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5076" marR="150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Модератор/ выступающие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5076" marR="15076" marT="0" marB="0"/>
                </a:tc>
                <a:extLst>
                  <a:ext uri="{0D108BD9-81ED-4DB2-BD59-A6C34878D82A}">
                    <a16:rowId xmlns:a16="http://schemas.microsoft.com/office/drawing/2014/main" val="2325639830"/>
                  </a:ext>
                </a:extLst>
              </a:tr>
              <a:tr h="2369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12.30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5076" marR="150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Регистрация участников, коммуникационная площадка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5076" marR="150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Голицина Л.А.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5076" marR="15076" marT="0" marB="0"/>
                </a:tc>
                <a:extLst>
                  <a:ext uri="{0D108BD9-81ED-4DB2-BD59-A6C34878D82A}">
                    <a16:rowId xmlns:a16="http://schemas.microsoft.com/office/drawing/2014/main" val="419575954"/>
                  </a:ext>
                </a:extLst>
              </a:tr>
              <a:tr h="4175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13.00-13.15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5076" marR="1507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Открытие семинара, приветствия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5076" marR="150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Зыкова О.В./ Лаврентьева И.В., Шляхтина Н.В., Тихомирова О.В.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5076" marR="15076" marT="0" marB="0"/>
                </a:tc>
                <a:extLst>
                  <a:ext uri="{0D108BD9-81ED-4DB2-BD59-A6C34878D82A}">
                    <a16:rowId xmlns:a16="http://schemas.microsoft.com/office/drawing/2014/main" val="2481992644"/>
                  </a:ext>
                </a:extLst>
              </a:tr>
              <a:tr h="176789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13.15-14.00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5076" marR="15076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Учебные занятия по формированию функциональной грамотности  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5076" marR="15076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6434532"/>
                  </a:ext>
                </a:extLst>
              </a:tr>
              <a:tr h="47777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1. Тема занятия «Формирование естественно научной грамотности, изучение феномена – соль», 3 класс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5076" marR="150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Панова Надежда Александровна, учитель начальных классов, средняя школа №28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5076" marR="15076" marT="0" marB="0"/>
                </a:tc>
                <a:extLst>
                  <a:ext uri="{0D108BD9-81ED-4DB2-BD59-A6C34878D82A}">
                    <a16:rowId xmlns:a16="http://schemas.microsoft.com/office/drawing/2014/main" val="1066518106"/>
                  </a:ext>
                </a:extLst>
              </a:tr>
              <a:tr h="47777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2. Тема занятия «Феномен-соль» 8класс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5076" marR="150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Тюрина Людмила Валентиновна, учитель химии и биологии, средняя школа №28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5076" marR="15076" marT="0" marB="0"/>
                </a:tc>
                <a:extLst>
                  <a:ext uri="{0D108BD9-81ED-4DB2-BD59-A6C34878D82A}">
                    <a16:rowId xmlns:a16="http://schemas.microsoft.com/office/drawing/2014/main" val="4163848504"/>
                  </a:ext>
                </a:extLst>
              </a:tr>
              <a:tr h="4175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3. Тема занятия «Формирование глобальных компетенций, феномен – время», 8класс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5076" marR="150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Андронова Анастасия Алексеевна, учитель математики, средняя школа №28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5076" marR="15076" marT="0" marB="0"/>
                </a:tc>
                <a:extLst>
                  <a:ext uri="{0D108BD9-81ED-4DB2-BD59-A6C34878D82A}">
                    <a16:rowId xmlns:a16="http://schemas.microsoft.com/office/drawing/2014/main" val="2867235666"/>
                  </a:ext>
                </a:extLst>
              </a:tr>
              <a:tr h="236986">
                <a:tc row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14.05-14.45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5076" marR="15076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Круглый стол «Педагогические подходы к формированию и развитию функциональной грамотности» 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5076" marR="15076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2576589"/>
                  </a:ext>
                </a:extLst>
              </a:tr>
              <a:tr h="10797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1. Тема выступления «Организация взаимодействия «Педагог-педагог» в рамках реализации проекта «Формирование функциональной грамотности школьников средствами феномен-ориентированного подхода»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5076" marR="150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Сухова Светлана Николаевна, заместитель директора по УВР средняя школа №28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5076" marR="15076" marT="0" marB="0"/>
                </a:tc>
                <a:extLst>
                  <a:ext uri="{0D108BD9-81ED-4DB2-BD59-A6C34878D82A}">
                    <a16:rowId xmlns:a16="http://schemas.microsoft.com/office/drawing/2014/main" val="2285480017"/>
                  </a:ext>
                </a:extLst>
              </a:tr>
              <a:tr h="5379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highlight>
                            <a:srgbClr val="00FFFF"/>
                          </a:highlight>
                        </a:rPr>
                        <a:t>2. Тема выступления «Формирование функциональной грамотности в художественно театральной  деятельности»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5076" marR="150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highlight>
                            <a:srgbClr val="00FFFF"/>
                          </a:highlight>
                        </a:rPr>
                        <a:t>Зайцева Татьяна Владимировна учитель начальных классов, средняя школа №28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5076" marR="15076" marT="0" marB="0"/>
                </a:tc>
                <a:extLst>
                  <a:ext uri="{0D108BD9-81ED-4DB2-BD59-A6C34878D82A}">
                    <a16:rowId xmlns:a16="http://schemas.microsoft.com/office/drawing/2014/main" val="21342911"/>
                  </a:ext>
                </a:extLst>
              </a:tr>
              <a:tr h="8389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3. Тема выступления «Формирование коммуникативной грамотности младших школьников. Эффективное управление эмоциями, поведением, взаимодействием с другими».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5076" marR="150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</a:rPr>
                        <a:t>Вьюгина Анна Романовна, учитель начальных классов, средняя школа №28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5076" marR="15076" marT="0" marB="0"/>
                </a:tc>
                <a:extLst>
                  <a:ext uri="{0D108BD9-81ED-4DB2-BD59-A6C34878D82A}">
                    <a16:rowId xmlns:a16="http://schemas.microsoft.com/office/drawing/2014/main" val="2488793144"/>
                  </a:ext>
                </a:extLst>
              </a:tr>
              <a:tr h="1165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highlight>
                            <a:srgbClr val="FFFF00"/>
                          </a:highlight>
                        </a:rPr>
                        <a:t>4. Тема выступления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5076" marR="150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highlight>
                            <a:srgbClr val="FFFF00"/>
                          </a:highlight>
                        </a:rPr>
                        <a:t>ФИО/должность, школа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5076" marR="15076" marT="0" marB="0"/>
                </a:tc>
                <a:extLst>
                  <a:ext uri="{0D108BD9-81ED-4DB2-BD59-A6C34878D82A}">
                    <a16:rowId xmlns:a16="http://schemas.microsoft.com/office/drawing/2014/main" val="3934135374"/>
                  </a:ext>
                </a:extLst>
              </a:tr>
              <a:tr h="1165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highlight>
                            <a:srgbClr val="FFFF00"/>
                          </a:highlight>
                        </a:rPr>
                        <a:t>5. Тема выступления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5076" marR="150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effectLst/>
                          <a:highlight>
                            <a:srgbClr val="FFFF00"/>
                          </a:highlight>
                        </a:rPr>
                        <a:t>ФИО/должность, школа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5076" marR="15076" marT="0" marB="0"/>
                </a:tc>
                <a:extLst>
                  <a:ext uri="{0D108BD9-81ED-4DB2-BD59-A6C34878D82A}">
                    <a16:rowId xmlns:a16="http://schemas.microsoft.com/office/drawing/2014/main" val="2910969744"/>
                  </a:ext>
                </a:extLst>
              </a:tr>
              <a:tr h="3573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14.45-15.00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5076" marR="15076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Подведение итогов регионального проекта. Закрытие семинара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5076" marR="150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Тихомирова О.В./участники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5076" marR="15076" marT="0" marB="0"/>
                </a:tc>
                <a:extLst>
                  <a:ext uri="{0D108BD9-81ED-4DB2-BD59-A6C34878D82A}">
                    <a16:rowId xmlns:a16="http://schemas.microsoft.com/office/drawing/2014/main" val="11567608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66903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3E1D5BC2-1207-B841-C860-14D882E2D0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5578" y="2827421"/>
            <a:ext cx="7917514" cy="770021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b="1" dirty="0">
                <a:solidFill>
                  <a:srgbClr val="255979"/>
                </a:solidFill>
                <a:cs typeface="Arial"/>
              </a:rPr>
              <a:t>До новых встреч!</a:t>
            </a:r>
          </a:p>
        </p:txBody>
      </p:sp>
    </p:spTree>
    <p:extLst>
      <p:ext uri="{BB962C8B-B14F-4D97-AF65-F5344CB8AC3E}">
        <p14:creationId xmlns:p14="http://schemas.microsoft.com/office/powerpoint/2010/main" val="2859967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F4C031AC-BFE2-03B9-1F5D-1B1DDF680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8542" y="610027"/>
            <a:ext cx="7917514" cy="801252"/>
          </a:xfrm>
          <a:prstGeom prst="rect">
            <a:avLst/>
          </a:prstGeom>
        </p:spPr>
        <p:txBody>
          <a:bodyPr/>
          <a:lstStyle/>
          <a:p>
            <a:r>
              <a:rPr lang="ru-RU" sz="4000" dirty="0"/>
              <a:t>Активность МТК </a:t>
            </a:r>
          </a:p>
        </p:txBody>
      </p:sp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3ED9BA06-319C-BE77-7633-D4E1292919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6078750"/>
              </p:ext>
            </p:extLst>
          </p:nvPr>
        </p:nvGraphicFramePr>
        <p:xfrm>
          <a:off x="66174" y="1750595"/>
          <a:ext cx="12037594" cy="50496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10439248" imgH="2781148" progId="Excel.Sheet.12">
                  <p:embed/>
                </p:oleObj>
              </mc:Choice>
              <mc:Fallback>
                <p:oleObj name="Worksheet" r:id="rId2" imgW="10439248" imgH="2781148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6174" y="1750595"/>
                        <a:ext cx="12037594" cy="5049660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95210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7CF560-8F32-33EA-5CA6-5370CFEB8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9088" y="311669"/>
            <a:ext cx="7917514" cy="1014211"/>
          </a:xfrm>
        </p:spPr>
        <p:txBody>
          <a:bodyPr/>
          <a:lstStyle/>
          <a:p>
            <a:r>
              <a:rPr lang="ru-RU" dirty="0"/>
              <a:t>Проект ФИП</a:t>
            </a:r>
          </a:p>
        </p:txBody>
      </p:sp>
      <p:sp>
        <p:nvSpPr>
          <p:cNvPr id="4" name="Google Shape;96;p3">
            <a:extLst>
              <a:ext uri="{FF2B5EF4-FFF2-40B4-BE49-F238E27FC236}">
                <a16:creationId xmlns:a16="http://schemas.microsoft.com/office/drawing/2014/main" id="{3D2BDCAB-8582-7187-F5A0-7C8AE6DC0F58}"/>
              </a:ext>
            </a:extLst>
          </p:cNvPr>
          <p:cNvSpPr txBox="1"/>
          <p:nvPr/>
        </p:nvSpPr>
        <p:spPr>
          <a:xfrm>
            <a:off x="534404" y="1798721"/>
            <a:ext cx="8002002" cy="37946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656BB"/>
              </a:buClr>
              <a:buSzPts val="2400"/>
              <a:buFont typeface="Arial"/>
              <a:buNone/>
            </a:pPr>
            <a:r>
              <a:rPr lang="ru-RU" sz="3600" b="1" dirty="0">
                <a:solidFill>
                  <a:srgbClr val="255979"/>
                </a:solidFill>
                <a:ea typeface="Arial"/>
                <a:cs typeface="Arial"/>
                <a:sym typeface="Arial"/>
              </a:rPr>
              <a:t>Инновационный образовательный проект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656BB"/>
              </a:buClr>
              <a:buSzPts val="2400"/>
              <a:buFont typeface="Arial"/>
              <a:buNone/>
            </a:pPr>
            <a:r>
              <a:rPr lang="ru-RU" sz="3600" b="1" dirty="0">
                <a:solidFill>
                  <a:srgbClr val="255979"/>
                </a:solidFill>
                <a:ea typeface="Arial"/>
                <a:cs typeface="Arial"/>
                <a:sym typeface="Arial"/>
              </a:rPr>
              <a:t>«Структурно-функциональная модель тьюторского сопровождения будущих и молодых педагогов в системе непрерывного профессионального образования» </a:t>
            </a:r>
            <a:endParaRPr lang="ru-RU" sz="3600" b="1" dirty="0">
              <a:solidFill>
                <a:srgbClr val="25597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8542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C491C77D-C207-F88A-2CB1-EFF076805E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569" y="95158"/>
            <a:ext cx="11676647" cy="67628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8530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5CA59C6-69A5-9139-A7D7-3A1EC50AD6C6}"/>
              </a:ext>
            </a:extLst>
          </p:cNvPr>
          <p:cNvSpPr/>
          <p:nvPr/>
        </p:nvSpPr>
        <p:spPr>
          <a:xfrm>
            <a:off x="1022684" y="986589"/>
            <a:ext cx="2869530" cy="1377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Тьюторское сопровождение (допрофессиональная подготовка)  ученика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676B25-25F1-EE28-3FD6-86853FBA5287}"/>
              </a:ext>
            </a:extLst>
          </p:cNvPr>
          <p:cNvSpPr txBox="1"/>
          <p:nvPr/>
        </p:nvSpPr>
        <p:spPr>
          <a:xfrm>
            <a:off x="2673265" y="59791"/>
            <a:ext cx="7177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+mn-ea"/>
                <a:cs typeface="+mn-cs"/>
              </a:rPr>
              <a:t>Схема сопровождения будущего и молодого педагога </a:t>
            </a:r>
          </a:p>
        </p:txBody>
      </p:sp>
      <p:sp>
        <p:nvSpPr>
          <p:cNvPr id="6" name="Левая круглая скобка 5">
            <a:extLst>
              <a:ext uri="{FF2B5EF4-FFF2-40B4-BE49-F238E27FC236}">
                <a16:creationId xmlns:a16="http://schemas.microsoft.com/office/drawing/2014/main" id="{3AE2A876-9F7E-AD69-8395-99405CE8A123}"/>
              </a:ext>
            </a:extLst>
          </p:cNvPr>
          <p:cNvSpPr/>
          <p:nvPr/>
        </p:nvSpPr>
        <p:spPr>
          <a:xfrm>
            <a:off x="788068" y="1534026"/>
            <a:ext cx="300790" cy="1774658"/>
          </a:xfrm>
          <a:prstGeom prst="leftBracket">
            <a:avLst/>
          </a:prstGeom>
          <a:noFill/>
          <a:ln w="762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BB1F1DCA-DD5C-5F1B-9A9D-BCF6CE1BA6B0}"/>
              </a:ext>
            </a:extLst>
          </p:cNvPr>
          <p:cNvSpPr/>
          <p:nvPr/>
        </p:nvSpPr>
        <p:spPr>
          <a:xfrm>
            <a:off x="1088857" y="2616251"/>
            <a:ext cx="2869531" cy="138424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Разработка и пилот  ДООП «Шаги к учителю будущего» (модуль для 10-11 классов)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»</a:t>
            </a:r>
          </a:p>
        </p:txBody>
      </p:sp>
      <p:sp>
        <p:nvSpPr>
          <p:cNvPr id="8" name="Левая круглая скобка 7">
            <a:extLst>
              <a:ext uri="{FF2B5EF4-FFF2-40B4-BE49-F238E27FC236}">
                <a16:creationId xmlns:a16="http://schemas.microsoft.com/office/drawing/2014/main" id="{C5595506-933D-BCD7-AB16-01CB132466CB}"/>
              </a:ext>
            </a:extLst>
          </p:cNvPr>
          <p:cNvSpPr/>
          <p:nvPr/>
        </p:nvSpPr>
        <p:spPr>
          <a:xfrm>
            <a:off x="788068" y="3785938"/>
            <a:ext cx="300790" cy="1381625"/>
          </a:xfrm>
          <a:prstGeom prst="leftBracket">
            <a:avLst/>
          </a:prstGeom>
          <a:noFill/>
          <a:ln w="762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721772CD-4C29-715C-0197-1CD697B1D757}"/>
              </a:ext>
            </a:extLst>
          </p:cNvPr>
          <p:cNvSpPr/>
          <p:nvPr/>
        </p:nvSpPr>
        <p:spPr>
          <a:xfrm>
            <a:off x="1088858" y="4207405"/>
            <a:ext cx="2869530" cy="13732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Формирование МТК, подготовка муниципальных тьюторов (через ППК), передача им   УММ ДООП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Левая круглая скобка 9">
            <a:extLst>
              <a:ext uri="{FF2B5EF4-FFF2-40B4-BE49-F238E27FC236}">
                <a16:creationId xmlns:a16="http://schemas.microsoft.com/office/drawing/2014/main" id="{D9C5EEAF-6183-71E4-9821-D50A7BCBF32F}"/>
              </a:ext>
            </a:extLst>
          </p:cNvPr>
          <p:cNvSpPr/>
          <p:nvPr/>
        </p:nvSpPr>
        <p:spPr>
          <a:xfrm>
            <a:off x="330868" y="1211177"/>
            <a:ext cx="691816" cy="5297907"/>
          </a:xfrm>
          <a:prstGeom prst="leftBracket">
            <a:avLst/>
          </a:prstGeom>
          <a:noFill/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27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Сопровождение тьюторов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0A5B806A-583E-A401-F42F-0383625809BA}"/>
              </a:ext>
            </a:extLst>
          </p:cNvPr>
          <p:cNvSpPr/>
          <p:nvPr/>
        </p:nvSpPr>
        <p:spPr>
          <a:xfrm>
            <a:off x="1055770" y="5769142"/>
            <a:ext cx="2902617" cy="92087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Методическая поддержка деятельности тьюторов (семинары, пособия …)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Левая круглая скобка 11">
            <a:extLst>
              <a:ext uri="{FF2B5EF4-FFF2-40B4-BE49-F238E27FC236}">
                <a16:creationId xmlns:a16="http://schemas.microsoft.com/office/drawing/2014/main" id="{35B08400-1876-710F-EBBE-77E2EEA47D5C}"/>
              </a:ext>
            </a:extLst>
          </p:cNvPr>
          <p:cNvSpPr/>
          <p:nvPr/>
        </p:nvSpPr>
        <p:spPr>
          <a:xfrm>
            <a:off x="788068" y="5419609"/>
            <a:ext cx="300790" cy="837428"/>
          </a:xfrm>
          <a:prstGeom prst="leftBracket">
            <a:avLst/>
          </a:prstGeom>
          <a:noFill/>
          <a:ln w="762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AFBF1CD3-5C64-A2FB-66A6-044FAC23E138}"/>
              </a:ext>
            </a:extLst>
          </p:cNvPr>
          <p:cNvSpPr/>
          <p:nvPr/>
        </p:nvSpPr>
        <p:spPr>
          <a:xfrm>
            <a:off x="4632157" y="1035900"/>
            <a:ext cx="3038977" cy="1377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Тьюторское сопровождение выпускника – студента ЯГПУ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866BBAB4-9073-7F38-5274-29123A5EF1EF}"/>
              </a:ext>
            </a:extLst>
          </p:cNvPr>
          <p:cNvSpPr/>
          <p:nvPr/>
        </p:nvSpPr>
        <p:spPr>
          <a:xfrm>
            <a:off x="4665244" y="2616251"/>
            <a:ext cx="3038978" cy="137761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Разработка ДООП «Шаги к учителю будущего» (модуль для студентов)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»</a:t>
            </a:r>
          </a:p>
        </p:txBody>
      </p:sp>
      <p:sp>
        <p:nvSpPr>
          <p:cNvPr id="15" name="Левая круглая скобка 14">
            <a:extLst>
              <a:ext uri="{FF2B5EF4-FFF2-40B4-BE49-F238E27FC236}">
                <a16:creationId xmlns:a16="http://schemas.microsoft.com/office/drawing/2014/main" id="{374F8710-6A79-C2A8-E99F-3C9FBB98FE36}"/>
              </a:ext>
            </a:extLst>
          </p:cNvPr>
          <p:cNvSpPr/>
          <p:nvPr/>
        </p:nvSpPr>
        <p:spPr>
          <a:xfrm>
            <a:off x="4379495" y="1609430"/>
            <a:ext cx="300790" cy="1774658"/>
          </a:xfrm>
          <a:prstGeom prst="leftBracket">
            <a:avLst/>
          </a:prstGeom>
          <a:noFill/>
          <a:ln w="762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D3E842A4-E025-8468-28B7-7BA4723E1003}"/>
              </a:ext>
            </a:extLst>
          </p:cNvPr>
          <p:cNvSpPr/>
          <p:nvPr/>
        </p:nvSpPr>
        <p:spPr>
          <a:xfrm>
            <a:off x="4605087" y="4183386"/>
            <a:ext cx="3157282" cy="13732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Формирование тьюторской команды университета, подготовка тьюторов (через ППК), передача им   УММ ДООП и курса по выбору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Левая круглая скобка 16">
            <a:extLst>
              <a:ext uri="{FF2B5EF4-FFF2-40B4-BE49-F238E27FC236}">
                <a16:creationId xmlns:a16="http://schemas.microsoft.com/office/drawing/2014/main" id="{23A3D8A1-2C46-AE52-0B3E-157AB64B2B26}"/>
              </a:ext>
            </a:extLst>
          </p:cNvPr>
          <p:cNvSpPr/>
          <p:nvPr/>
        </p:nvSpPr>
        <p:spPr>
          <a:xfrm>
            <a:off x="4355429" y="3657211"/>
            <a:ext cx="300790" cy="1510352"/>
          </a:xfrm>
          <a:prstGeom prst="leftBracket">
            <a:avLst/>
          </a:prstGeom>
          <a:noFill/>
          <a:ln w="762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09235595-0DB5-042A-6F47-0997E85D2853}"/>
              </a:ext>
            </a:extLst>
          </p:cNvPr>
          <p:cNvSpPr/>
          <p:nvPr/>
        </p:nvSpPr>
        <p:spPr>
          <a:xfrm>
            <a:off x="4633165" y="5746146"/>
            <a:ext cx="3157282" cy="9968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Разработка и реализация курса по выбору «Проектирование саморазвития»</a:t>
            </a:r>
          </a:p>
        </p:txBody>
      </p:sp>
      <p:sp>
        <p:nvSpPr>
          <p:cNvPr id="21" name="Левая круглая скобка 20">
            <a:extLst>
              <a:ext uri="{FF2B5EF4-FFF2-40B4-BE49-F238E27FC236}">
                <a16:creationId xmlns:a16="http://schemas.microsoft.com/office/drawing/2014/main" id="{9EA38372-740C-1774-A09B-9206AAE6082E}"/>
              </a:ext>
            </a:extLst>
          </p:cNvPr>
          <p:cNvSpPr/>
          <p:nvPr/>
        </p:nvSpPr>
        <p:spPr>
          <a:xfrm>
            <a:off x="4355428" y="5440686"/>
            <a:ext cx="249657" cy="1112558"/>
          </a:xfrm>
          <a:prstGeom prst="leftBracket">
            <a:avLst/>
          </a:prstGeom>
          <a:noFill/>
          <a:ln w="762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79A2D9AA-53FD-BE90-D8EA-4289DC77D6E1}"/>
              </a:ext>
            </a:extLst>
          </p:cNvPr>
          <p:cNvSpPr/>
          <p:nvPr/>
        </p:nvSpPr>
        <p:spPr>
          <a:xfrm>
            <a:off x="8152397" y="1043739"/>
            <a:ext cx="3210426" cy="1377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Тьюторское сопровождение выпускника ЯГПУ –молодого учителя</a:t>
            </a:r>
          </a:p>
        </p:txBody>
      </p:sp>
      <p:sp>
        <p:nvSpPr>
          <p:cNvPr id="23" name="Левая круглая скобка 22">
            <a:extLst>
              <a:ext uri="{FF2B5EF4-FFF2-40B4-BE49-F238E27FC236}">
                <a16:creationId xmlns:a16="http://schemas.microsoft.com/office/drawing/2014/main" id="{62EE4BFF-ADCF-BE48-7FC9-849C8D515831}"/>
              </a:ext>
            </a:extLst>
          </p:cNvPr>
          <p:cNvSpPr/>
          <p:nvPr/>
        </p:nvSpPr>
        <p:spPr>
          <a:xfrm rot="5400000">
            <a:off x="3745306" y="-1505947"/>
            <a:ext cx="594605" cy="4632158"/>
          </a:xfrm>
          <a:prstGeom prst="leftBracket">
            <a:avLst/>
          </a:prstGeom>
          <a:noFill/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27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Сопровождение поступления в ЯГПУ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Левая круглая скобка 23">
            <a:extLst>
              <a:ext uri="{FF2B5EF4-FFF2-40B4-BE49-F238E27FC236}">
                <a16:creationId xmlns:a16="http://schemas.microsoft.com/office/drawing/2014/main" id="{AE72F7A7-557C-F8ED-6010-5A1A00F4BEDC}"/>
              </a:ext>
            </a:extLst>
          </p:cNvPr>
          <p:cNvSpPr/>
          <p:nvPr/>
        </p:nvSpPr>
        <p:spPr>
          <a:xfrm rot="5400000">
            <a:off x="8300024" y="-1381408"/>
            <a:ext cx="623158" cy="4385512"/>
          </a:xfrm>
          <a:prstGeom prst="leftBracket">
            <a:avLst/>
          </a:prstGeom>
          <a:noFill/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27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Сопровождение </a:t>
            </a:r>
            <a:r>
              <a:rPr lang="ru-RU" dirty="0">
                <a:solidFill>
                  <a:prstClr val="black"/>
                </a:solidFill>
                <a:latin typeface="Calibri" panose="020F0502020204030204"/>
              </a:rPr>
              <a:t>перехода к профессиональной деятельности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D5840EB9-7B09-F203-BF1A-BCFBE42156C2}"/>
              </a:ext>
            </a:extLst>
          </p:cNvPr>
          <p:cNvSpPr/>
          <p:nvPr/>
        </p:nvSpPr>
        <p:spPr>
          <a:xfrm>
            <a:off x="8182480" y="4165408"/>
            <a:ext cx="3216437" cy="13732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Формирование (расширение) МТК, подготовка муниципальных тьюторов к работе с молодыми педагогами (через ППК)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C10476C2-4B70-358F-F7D4-9731032D5764}"/>
              </a:ext>
            </a:extLst>
          </p:cNvPr>
          <p:cNvSpPr/>
          <p:nvPr/>
        </p:nvSpPr>
        <p:spPr>
          <a:xfrm>
            <a:off x="8141369" y="2581194"/>
            <a:ext cx="3257548" cy="13732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Разработка информационно-образоватльных ресурсов для молодых учителей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7F1CD031-C7BF-7618-D907-DC091689B74D}"/>
              </a:ext>
            </a:extLst>
          </p:cNvPr>
          <p:cNvSpPr/>
          <p:nvPr/>
        </p:nvSpPr>
        <p:spPr>
          <a:xfrm>
            <a:off x="8182480" y="5711556"/>
            <a:ext cx="3216438" cy="10205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Методическая поддержка деятельности МТК в работе с молодыми педагогами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Левая круглая скобка 28">
            <a:extLst>
              <a:ext uri="{FF2B5EF4-FFF2-40B4-BE49-F238E27FC236}">
                <a16:creationId xmlns:a16="http://schemas.microsoft.com/office/drawing/2014/main" id="{B836CA76-CC05-BCA5-145C-8089D271EBCD}"/>
              </a:ext>
            </a:extLst>
          </p:cNvPr>
          <p:cNvSpPr/>
          <p:nvPr/>
        </p:nvSpPr>
        <p:spPr>
          <a:xfrm flipH="1">
            <a:off x="11398917" y="1275347"/>
            <a:ext cx="578518" cy="5121976"/>
          </a:xfrm>
          <a:prstGeom prst="leftBracket">
            <a:avLst/>
          </a:prstGeom>
          <a:noFill/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27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Сопровождение тьюторов и педагогов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Левая круглая скобка 29">
            <a:extLst>
              <a:ext uri="{FF2B5EF4-FFF2-40B4-BE49-F238E27FC236}">
                <a16:creationId xmlns:a16="http://schemas.microsoft.com/office/drawing/2014/main" id="{27BD0E14-9645-DA0C-E3AD-E0A9110B2D22}"/>
              </a:ext>
            </a:extLst>
          </p:cNvPr>
          <p:cNvSpPr/>
          <p:nvPr/>
        </p:nvSpPr>
        <p:spPr>
          <a:xfrm>
            <a:off x="7873652" y="1605809"/>
            <a:ext cx="300790" cy="1774658"/>
          </a:xfrm>
          <a:prstGeom prst="leftBracket">
            <a:avLst/>
          </a:prstGeom>
          <a:noFill/>
          <a:ln w="762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Левая круглая скобка 30">
            <a:extLst>
              <a:ext uri="{FF2B5EF4-FFF2-40B4-BE49-F238E27FC236}">
                <a16:creationId xmlns:a16="http://schemas.microsoft.com/office/drawing/2014/main" id="{019E5160-2ECE-BFED-DBA2-F759F7FB995E}"/>
              </a:ext>
            </a:extLst>
          </p:cNvPr>
          <p:cNvSpPr/>
          <p:nvPr/>
        </p:nvSpPr>
        <p:spPr>
          <a:xfrm>
            <a:off x="7880694" y="3692362"/>
            <a:ext cx="300790" cy="1607796"/>
          </a:xfrm>
          <a:prstGeom prst="leftBracket">
            <a:avLst/>
          </a:prstGeom>
          <a:noFill/>
          <a:ln w="762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Левая круглая скобка 31">
            <a:extLst>
              <a:ext uri="{FF2B5EF4-FFF2-40B4-BE49-F238E27FC236}">
                <a16:creationId xmlns:a16="http://schemas.microsoft.com/office/drawing/2014/main" id="{FF603097-2ECA-B81A-22C3-3B9BF79544A8}"/>
              </a:ext>
            </a:extLst>
          </p:cNvPr>
          <p:cNvSpPr/>
          <p:nvPr/>
        </p:nvSpPr>
        <p:spPr>
          <a:xfrm>
            <a:off x="7898739" y="5440686"/>
            <a:ext cx="300790" cy="1112558"/>
          </a:xfrm>
          <a:prstGeom prst="leftBracket">
            <a:avLst/>
          </a:prstGeom>
          <a:noFill/>
          <a:ln w="762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72986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5CA59C6-69A5-9139-A7D7-3A1EC50AD6C6}"/>
              </a:ext>
            </a:extLst>
          </p:cNvPr>
          <p:cNvSpPr/>
          <p:nvPr/>
        </p:nvSpPr>
        <p:spPr>
          <a:xfrm>
            <a:off x="1022684" y="986589"/>
            <a:ext cx="2869530" cy="1377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Тьюторское сопровождение (допрофессиональная подготовка)  ученика сельской школы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676B25-25F1-EE28-3FD6-86853FBA5287}"/>
              </a:ext>
            </a:extLst>
          </p:cNvPr>
          <p:cNvSpPr txBox="1"/>
          <p:nvPr/>
        </p:nvSpPr>
        <p:spPr>
          <a:xfrm>
            <a:off x="2595060" y="39283"/>
            <a:ext cx="7177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highlight>
                  <a:srgbClr val="FFFF00"/>
                </a:highlight>
              </a:rPr>
              <a:t>Схема сопровождения будущего и молодого педагога сельской школы</a:t>
            </a:r>
          </a:p>
        </p:txBody>
      </p:sp>
      <p:sp>
        <p:nvSpPr>
          <p:cNvPr id="6" name="Левая круглая скобка 5">
            <a:extLst>
              <a:ext uri="{FF2B5EF4-FFF2-40B4-BE49-F238E27FC236}">
                <a16:creationId xmlns:a16="http://schemas.microsoft.com/office/drawing/2014/main" id="{3AE2A876-9F7E-AD69-8395-99405CE8A123}"/>
              </a:ext>
            </a:extLst>
          </p:cNvPr>
          <p:cNvSpPr/>
          <p:nvPr/>
        </p:nvSpPr>
        <p:spPr>
          <a:xfrm>
            <a:off x="788068" y="1534026"/>
            <a:ext cx="300790" cy="1774658"/>
          </a:xfrm>
          <a:prstGeom prst="leftBracket">
            <a:avLst/>
          </a:prstGeom>
          <a:noFill/>
          <a:ln w="762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BB1F1DCA-DD5C-5F1B-9A9D-BCF6CE1BA6B0}"/>
              </a:ext>
            </a:extLst>
          </p:cNvPr>
          <p:cNvSpPr/>
          <p:nvPr/>
        </p:nvSpPr>
        <p:spPr>
          <a:xfrm>
            <a:off x="1088857" y="2616251"/>
            <a:ext cx="2869531" cy="138424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Разработка и пилот  ДООП «Земский(сельский) учитель: шаг в будущее» (модуль для 10-11 классов)</a:t>
            </a:r>
            <a:r>
              <a:rPr lang="ru-RU" dirty="0"/>
              <a:t>»</a:t>
            </a:r>
          </a:p>
        </p:txBody>
      </p:sp>
      <p:sp>
        <p:nvSpPr>
          <p:cNvPr id="8" name="Левая круглая скобка 7">
            <a:extLst>
              <a:ext uri="{FF2B5EF4-FFF2-40B4-BE49-F238E27FC236}">
                <a16:creationId xmlns:a16="http://schemas.microsoft.com/office/drawing/2014/main" id="{C5595506-933D-BCD7-AB16-01CB132466CB}"/>
              </a:ext>
            </a:extLst>
          </p:cNvPr>
          <p:cNvSpPr/>
          <p:nvPr/>
        </p:nvSpPr>
        <p:spPr>
          <a:xfrm>
            <a:off x="788068" y="3785938"/>
            <a:ext cx="300790" cy="1381625"/>
          </a:xfrm>
          <a:prstGeom prst="leftBracket">
            <a:avLst/>
          </a:prstGeom>
          <a:noFill/>
          <a:ln w="762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721772CD-4C29-715C-0197-1CD697B1D757}"/>
              </a:ext>
            </a:extLst>
          </p:cNvPr>
          <p:cNvSpPr/>
          <p:nvPr/>
        </p:nvSpPr>
        <p:spPr>
          <a:xfrm>
            <a:off x="1088858" y="4207405"/>
            <a:ext cx="2869530" cy="13732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Формирование МТК, подготовка муниципальных тьюторов (через ППК), передача им   УММ ДООП</a:t>
            </a:r>
            <a:endParaRPr lang="ru-RU" dirty="0"/>
          </a:p>
        </p:txBody>
      </p:sp>
      <p:sp>
        <p:nvSpPr>
          <p:cNvPr id="10" name="Левая круглая скобка 9">
            <a:extLst>
              <a:ext uri="{FF2B5EF4-FFF2-40B4-BE49-F238E27FC236}">
                <a16:creationId xmlns:a16="http://schemas.microsoft.com/office/drawing/2014/main" id="{D9C5EEAF-6183-71E4-9821-D50A7BCBF32F}"/>
              </a:ext>
            </a:extLst>
          </p:cNvPr>
          <p:cNvSpPr/>
          <p:nvPr/>
        </p:nvSpPr>
        <p:spPr>
          <a:xfrm>
            <a:off x="330868" y="1211177"/>
            <a:ext cx="691816" cy="5297907"/>
          </a:xfrm>
          <a:prstGeom prst="leftBracket">
            <a:avLst/>
          </a:prstGeom>
          <a:noFill/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270" rtlCol="0" anchor="ctr"/>
          <a:lstStyle/>
          <a:p>
            <a:pPr algn="ctr"/>
            <a:r>
              <a:rPr lang="ru-RU" dirty="0"/>
              <a:t>Сопровождение тьюторов</a:t>
            </a:r>
          </a:p>
          <a:p>
            <a:pPr algn="ctr"/>
            <a:endParaRPr lang="ru-RU" dirty="0"/>
          </a:p>
          <a:p>
            <a:pPr algn="ctr"/>
            <a:endParaRPr lang="ru-RU" dirty="0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0A5B806A-583E-A401-F42F-0383625809BA}"/>
              </a:ext>
            </a:extLst>
          </p:cNvPr>
          <p:cNvSpPr/>
          <p:nvPr/>
        </p:nvSpPr>
        <p:spPr>
          <a:xfrm>
            <a:off x="1055770" y="5769142"/>
            <a:ext cx="2902617" cy="92087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Методическая поддержка деятельности тьюторов (семинары, пособия …)</a:t>
            </a:r>
            <a:endParaRPr lang="ru-RU" dirty="0"/>
          </a:p>
        </p:txBody>
      </p:sp>
      <p:sp>
        <p:nvSpPr>
          <p:cNvPr id="12" name="Левая круглая скобка 11">
            <a:extLst>
              <a:ext uri="{FF2B5EF4-FFF2-40B4-BE49-F238E27FC236}">
                <a16:creationId xmlns:a16="http://schemas.microsoft.com/office/drawing/2014/main" id="{35B08400-1876-710F-EBBE-77E2EEA47D5C}"/>
              </a:ext>
            </a:extLst>
          </p:cNvPr>
          <p:cNvSpPr/>
          <p:nvPr/>
        </p:nvSpPr>
        <p:spPr>
          <a:xfrm>
            <a:off x="788068" y="5419609"/>
            <a:ext cx="300790" cy="837428"/>
          </a:xfrm>
          <a:prstGeom prst="leftBracket">
            <a:avLst/>
          </a:prstGeom>
          <a:noFill/>
          <a:ln w="762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AFBF1CD3-5C64-A2FB-66A6-044FAC23E138}"/>
              </a:ext>
            </a:extLst>
          </p:cNvPr>
          <p:cNvSpPr/>
          <p:nvPr/>
        </p:nvSpPr>
        <p:spPr>
          <a:xfrm>
            <a:off x="4632157" y="1035900"/>
            <a:ext cx="3038977" cy="1377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Тьюторское сопровождение выпускника сельской школы – студента ЯГПУ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866BBAB4-9073-7F38-5274-29123A5EF1EF}"/>
              </a:ext>
            </a:extLst>
          </p:cNvPr>
          <p:cNvSpPr/>
          <p:nvPr/>
        </p:nvSpPr>
        <p:spPr>
          <a:xfrm>
            <a:off x="4665244" y="2616251"/>
            <a:ext cx="3038978" cy="137761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Разработка ДООП </a:t>
            </a:r>
            <a:r>
              <a:rPr lang="ru-RU">
                <a:solidFill>
                  <a:schemeClr val="tx1"/>
                </a:solidFill>
              </a:rPr>
              <a:t>«Земский (</a:t>
            </a:r>
            <a:r>
              <a:rPr lang="ru-RU" dirty="0">
                <a:solidFill>
                  <a:schemeClr val="tx1"/>
                </a:solidFill>
              </a:rPr>
              <a:t>сельский) учитель: шаг в будущее» (модуль для студентов)</a:t>
            </a:r>
            <a:r>
              <a:rPr lang="ru-RU" dirty="0"/>
              <a:t>»</a:t>
            </a:r>
          </a:p>
        </p:txBody>
      </p:sp>
      <p:sp>
        <p:nvSpPr>
          <p:cNvPr id="15" name="Левая круглая скобка 14">
            <a:extLst>
              <a:ext uri="{FF2B5EF4-FFF2-40B4-BE49-F238E27FC236}">
                <a16:creationId xmlns:a16="http://schemas.microsoft.com/office/drawing/2014/main" id="{374F8710-6A79-C2A8-E99F-3C9FBB98FE36}"/>
              </a:ext>
            </a:extLst>
          </p:cNvPr>
          <p:cNvSpPr/>
          <p:nvPr/>
        </p:nvSpPr>
        <p:spPr>
          <a:xfrm>
            <a:off x="4379495" y="1609430"/>
            <a:ext cx="300790" cy="1774658"/>
          </a:xfrm>
          <a:prstGeom prst="leftBracket">
            <a:avLst/>
          </a:prstGeom>
          <a:noFill/>
          <a:ln w="762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D3E842A4-E025-8468-28B7-7BA4723E1003}"/>
              </a:ext>
            </a:extLst>
          </p:cNvPr>
          <p:cNvSpPr/>
          <p:nvPr/>
        </p:nvSpPr>
        <p:spPr>
          <a:xfrm>
            <a:off x="4605087" y="4183386"/>
            <a:ext cx="3157282" cy="13732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Формирование тьюторской команды университета, подготовка тьюторов (через ППК), передача им   УММ ДООП и курса по выбору</a:t>
            </a:r>
            <a:endParaRPr lang="ru-RU" dirty="0"/>
          </a:p>
        </p:txBody>
      </p:sp>
      <p:sp>
        <p:nvSpPr>
          <p:cNvPr id="17" name="Левая круглая скобка 16">
            <a:extLst>
              <a:ext uri="{FF2B5EF4-FFF2-40B4-BE49-F238E27FC236}">
                <a16:creationId xmlns:a16="http://schemas.microsoft.com/office/drawing/2014/main" id="{23A3D8A1-2C46-AE52-0B3E-157AB64B2B26}"/>
              </a:ext>
            </a:extLst>
          </p:cNvPr>
          <p:cNvSpPr/>
          <p:nvPr/>
        </p:nvSpPr>
        <p:spPr>
          <a:xfrm>
            <a:off x="4355429" y="3657211"/>
            <a:ext cx="300790" cy="1510352"/>
          </a:xfrm>
          <a:prstGeom prst="leftBracket">
            <a:avLst/>
          </a:prstGeom>
          <a:noFill/>
          <a:ln w="762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09235595-0DB5-042A-6F47-0997E85D2853}"/>
              </a:ext>
            </a:extLst>
          </p:cNvPr>
          <p:cNvSpPr/>
          <p:nvPr/>
        </p:nvSpPr>
        <p:spPr>
          <a:xfrm>
            <a:off x="4633165" y="5746146"/>
            <a:ext cx="3157282" cy="99682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Разработка и реализация курса по выбору «Педагогика сельской школы»</a:t>
            </a:r>
          </a:p>
        </p:txBody>
      </p:sp>
      <p:sp>
        <p:nvSpPr>
          <p:cNvPr id="21" name="Левая круглая скобка 20">
            <a:extLst>
              <a:ext uri="{FF2B5EF4-FFF2-40B4-BE49-F238E27FC236}">
                <a16:creationId xmlns:a16="http://schemas.microsoft.com/office/drawing/2014/main" id="{9EA38372-740C-1774-A09B-9206AAE6082E}"/>
              </a:ext>
            </a:extLst>
          </p:cNvPr>
          <p:cNvSpPr/>
          <p:nvPr/>
        </p:nvSpPr>
        <p:spPr>
          <a:xfrm>
            <a:off x="4355428" y="5440686"/>
            <a:ext cx="249657" cy="1112558"/>
          </a:xfrm>
          <a:prstGeom prst="leftBracket">
            <a:avLst/>
          </a:prstGeom>
          <a:noFill/>
          <a:ln w="762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79A2D9AA-53FD-BE90-D8EA-4289DC77D6E1}"/>
              </a:ext>
            </a:extLst>
          </p:cNvPr>
          <p:cNvSpPr/>
          <p:nvPr/>
        </p:nvSpPr>
        <p:spPr>
          <a:xfrm>
            <a:off x="8152397" y="1043739"/>
            <a:ext cx="3210426" cy="13776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Тьюторское сопровождение выпускника ЯГПУ –молодого учителя сельской школы</a:t>
            </a:r>
          </a:p>
        </p:txBody>
      </p:sp>
      <p:sp>
        <p:nvSpPr>
          <p:cNvPr id="23" name="Левая круглая скобка 22">
            <a:extLst>
              <a:ext uri="{FF2B5EF4-FFF2-40B4-BE49-F238E27FC236}">
                <a16:creationId xmlns:a16="http://schemas.microsoft.com/office/drawing/2014/main" id="{62EE4BFF-ADCF-BE48-7FC9-849C8D515831}"/>
              </a:ext>
            </a:extLst>
          </p:cNvPr>
          <p:cNvSpPr/>
          <p:nvPr/>
        </p:nvSpPr>
        <p:spPr>
          <a:xfrm rot="5400000">
            <a:off x="3745306" y="-1505947"/>
            <a:ext cx="594605" cy="4632158"/>
          </a:xfrm>
          <a:prstGeom prst="leftBracket">
            <a:avLst/>
          </a:prstGeom>
          <a:noFill/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270" rtlCol="0" anchor="ctr"/>
          <a:lstStyle/>
          <a:p>
            <a:pPr algn="ctr"/>
            <a:endParaRPr lang="ru-RU" dirty="0"/>
          </a:p>
          <a:p>
            <a:pPr algn="ctr"/>
            <a:r>
              <a:rPr lang="ru-RU" dirty="0"/>
              <a:t>Сопровождение поступления в ЯГПУ</a:t>
            </a:r>
          </a:p>
          <a:p>
            <a:pPr algn="ctr"/>
            <a:endParaRPr lang="ru-RU" dirty="0"/>
          </a:p>
          <a:p>
            <a:pPr algn="ctr"/>
            <a:endParaRPr lang="ru-RU" dirty="0"/>
          </a:p>
        </p:txBody>
      </p:sp>
      <p:sp>
        <p:nvSpPr>
          <p:cNvPr id="24" name="Левая круглая скобка 23">
            <a:extLst>
              <a:ext uri="{FF2B5EF4-FFF2-40B4-BE49-F238E27FC236}">
                <a16:creationId xmlns:a16="http://schemas.microsoft.com/office/drawing/2014/main" id="{AE72F7A7-557C-F8ED-6010-5A1A00F4BEDC}"/>
              </a:ext>
            </a:extLst>
          </p:cNvPr>
          <p:cNvSpPr/>
          <p:nvPr/>
        </p:nvSpPr>
        <p:spPr>
          <a:xfrm rot="5400000">
            <a:off x="8300024" y="-1381408"/>
            <a:ext cx="623158" cy="4385512"/>
          </a:xfrm>
          <a:prstGeom prst="leftBracket">
            <a:avLst/>
          </a:prstGeom>
          <a:noFill/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270" rtlCol="0" anchor="ctr"/>
          <a:lstStyle/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r>
              <a:rPr lang="ru-RU" dirty="0"/>
              <a:t>Сопровождение заявки на программу «Земский учитель»</a:t>
            </a:r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D5840EB9-7B09-F203-BF1A-BCFBE42156C2}"/>
              </a:ext>
            </a:extLst>
          </p:cNvPr>
          <p:cNvSpPr/>
          <p:nvPr/>
        </p:nvSpPr>
        <p:spPr>
          <a:xfrm>
            <a:off x="8182480" y="4165408"/>
            <a:ext cx="3216437" cy="13732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Формирование (расширение) МТК, подготовка муниципальных тьюторов к работе с молодыми педагогами (через ППК)</a:t>
            </a:r>
            <a:endParaRPr lang="ru-RU" dirty="0"/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C10476C2-4B70-358F-F7D4-9731032D5764}"/>
              </a:ext>
            </a:extLst>
          </p:cNvPr>
          <p:cNvSpPr/>
          <p:nvPr/>
        </p:nvSpPr>
        <p:spPr>
          <a:xfrm>
            <a:off x="8141369" y="2581194"/>
            <a:ext cx="3257548" cy="13732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Разработка информационно-образоватльных ресурсов для молодых учителей сельских школ</a:t>
            </a:r>
            <a:endParaRPr lang="ru-RU" dirty="0"/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7F1CD031-C7BF-7618-D907-DC091689B74D}"/>
              </a:ext>
            </a:extLst>
          </p:cNvPr>
          <p:cNvSpPr/>
          <p:nvPr/>
        </p:nvSpPr>
        <p:spPr>
          <a:xfrm>
            <a:off x="8182480" y="5711556"/>
            <a:ext cx="3216438" cy="10205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Методическая поддержка деятельности МТК в работе с молодыми педагогами сельских школ </a:t>
            </a:r>
            <a:endParaRPr lang="ru-RU" dirty="0"/>
          </a:p>
        </p:txBody>
      </p:sp>
      <p:sp>
        <p:nvSpPr>
          <p:cNvPr id="29" name="Левая круглая скобка 28">
            <a:extLst>
              <a:ext uri="{FF2B5EF4-FFF2-40B4-BE49-F238E27FC236}">
                <a16:creationId xmlns:a16="http://schemas.microsoft.com/office/drawing/2014/main" id="{B836CA76-CC05-BCA5-145C-8089D271EBCD}"/>
              </a:ext>
            </a:extLst>
          </p:cNvPr>
          <p:cNvSpPr/>
          <p:nvPr/>
        </p:nvSpPr>
        <p:spPr>
          <a:xfrm flipH="1">
            <a:off x="11398917" y="1275347"/>
            <a:ext cx="578518" cy="5121976"/>
          </a:xfrm>
          <a:prstGeom prst="leftBracket">
            <a:avLst/>
          </a:prstGeom>
          <a:noFill/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270" rtlCol="0" anchor="ctr"/>
          <a:lstStyle/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r>
              <a:rPr lang="ru-RU" dirty="0"/>
              <a:t>Сопровождение тьюторов и педагогов</a:t>
            </a:r>
          </a:p>
          <a:p>
            <a:pPr algn="ctr"/>
            <a:endParaRPr lang="ru-RU" dirty="0"/>
          </a:p>
          <a:p>
            <a:pPr algn="ctr"/>
            <a:endParaRPr lang="ru-RU" dirty="0"/>
          </a:p>
        </p:txBody>
      </p:sp>
      <p:sp>
        <p:nvSpPr>
          <p:cNvPr id="30" name="Левая круглая скобка 29">
            <a:extLst>
              <a:ext uri="{FF2B5EF4-FFF2-40B4-BE49-F238E27FC236}">
                <a16:creationId xmlns:a16="http://schemas.microsoft.com/office/drawing/2014/main" id="{27BD0E14-9645-DA0C-E3AD-E0A9110B2D22}"/>
              </a:ext>
            </a:extLst>
          </p:cNvPr>
          <p:cNvSpPr/>
          <p:nvPr/>
        </p:nvSpPr>
        <p:spPr>
          <a:xfrm>
            <a:off x="7873652" y="1605809"/>
            <a:ext cx="300790" cy="1774658"/>
          </a:xfrm>
          <a:prstGeom prst="leftBracket">
            <a:avLst/>
          </a:prstGeom>
          <a:noFill/>
          <a:ln w="762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Левая круглая скобка 30">
            <a:extLst>
              <a:ext uri="{FF2B5EF4-FFF2-40B4-BE49-F238E27FC236}">
                <a16:creationId xmlns:a16="http://schemas.microsoft.com/office/drawing/2014/main" id="{019E5160-2ECE-BFED-DBA2-F759F7FB995E}"/>
              </a:ext>
            </a:extLst>
          </p:cNvPr>
          <p:cNvSpPr/>
          <p:nvPr/>
        </p:nvSpPr>
        <p:spPr>
          <a:xfrm>
            <a:off x="7880694" y="3692362"/>
            <a:ext cx="300790" cy="1607796"/>
          </a:xfrm>
          <a:prstGeom prst="leftBracket">
            <a:avLst/>
          </a:prstGeom>
          <a:noFill/>
          <a:ln w="762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Левая круглая скобка 31">
            <a:extLst>
              <a:ext uri="{FF2B5EF4-FFF2-40B4-BE49-F238E27FC236}">
                <a16:creationId xmlns:a16="http://schemas.microsoft.com/office/drawing/2014/main" id="{FF603097-2ECA-B81A-22C3-3B9BF79544A8}"/>
              </a:ext>
            </a:extLst>
          </p:cNvPr>
          <p:cNvSpPr/>
          <p:nvPr/>
        </p:nvSpPr>
        <p:spPr>
          <a:xfrm>
            <a:off x="7898739" y="5440686"/>
            <a:ext cx="300790" cy="1112558"/>
          </a:xfrm>
          <a:prstGeom prst="leftBracket">
            <a:avLst/>
          </a:prstGeom>
          <a:noFill/>
          <a:ln w="762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97754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C9354527-61B1-F3F3-83F3-0B3691A1B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6841" y="2449632"/>
            <a:ext cx="6998301" cy="714676"/>
          </a:xfrm>
        </p:spPr>
        <p:txBody>
          <a:bodyPr/>
          <a:lstStyle/>
          <a:p>
            <a:r>
              <a:rPr lang="ru-RU" dirty="0">
                <a:hlinkClick r:id="rId2" action="ppaction://hlinkfile"/>
              </a:rPr>
              <a:t>План 2023: запрос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75227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483A6F-026D-1840-1715-691DC8DC2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962" y="251512"/>
            <a:ext cx="7917514" cy="566636"/>
          </a:xfrm>
        </p:spPr>
        <p:txBody>
          <a:bodyPr/>
          <a:lstStyle/>
          <a:p>
            <a:r>
              <a:rPr lang="ru-RU" sz="4000" dirty="0"/>
              <a:t>План январь 2023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FF0A324-3296-6BFD-40BA-2774B8FF77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0963" y="818148"/>
            <a:ext cx="8249584" cy="5745078"/>
          </a:xfrm>
        </p:spPr>
        <p:txBody>
          <a:bodyPr/>
          <a:lstStyle/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dirty="0">
                <a:solidFill>
                  <a:schemeClr val="tx1"/>
                </a:solidFill>
              </a:rPr>
              <a:t>16 января 15.00 расширенное совещание координаторов МТК и руководителей научных коллективов НМЦ (ЯГПУ, Республиканская 108, 315а)</a:t>
            </a:r>
          </a:p>
          <a:p>
            <a:pPr>
              <a:buClr>
                <a:srgbClr val="C00000"/>
              </a:buClr>
            </a:pPr>
            <a:r>
              <a:rPr lang="ru-RU" dirty="0">
                <a:solidFill>
                  <a:schemeClr val="tx1"/>
                </a:solidFill>
              </a:rPr>
              <a:t>Готовим 5-минутное выступление (методические инициативы + запрос)</a:t>
            </a: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dirty="0">
                <a:solidFill>
                  <a:schemeClr val="tx1"/>
                </a:solidFill>
              </a:rPr>
              <a:t>24 января 12.30 семинар «Развитие функциональной грамотности школьников средствами феномен-ориентированного подхода» (СШ №28, Ярославль)</a:t>
            </a:r>
          </a:p>
          <a:p>
            <a:pPr>
              <a:buClr>
                <a:srgbClr val="C00000"/>
              </a:buClr>
            </a:pPr>
            <a:r>
              <a:rPr lang="ru-RU" dirty="0">
                <a:solidFill>
                  <a:schemeClr val="tx1"/>
                </a:solidFill>
              </a:rPr>
              <a:t>Готовим активности (учебное занятие или выступление на КС) и участников </a:t>
            </a:r>
          </a:p>
          <a:p>
            <a:pPr marL="342900" indent="-34290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dirty="0">
                <a:solidFill>
                  <a:schemeClr val="tx1"/>
                </a:solidFill>
              </a:rPr>
              <a:t>Подготовка Тьюторской </a:t>
            </a:r>
            <a:r>
              <a:rPr lang="ru-RU" dirty="0" err="1">
                <a:solidFill>
                  <a:schemeClr val="tx1"/>
                </a:solidFill>
              </a:rPr>
              <a:t>Неконфренции</a:t>
            </a:r>
            <a:r>
              <a:rPr lang="ru-RU" dirty="0">
                <a:solidFill>
                  <a:schemeClr val="tx1"/>
                </a:solidFill>
              </a:rPr>
              <a:t> (формирование программы до 23 января)</a:t>
            </a:r>
          </a:p>
          <a:p>
            <a:pPr>
              <a:buClr>
                <a:srgbClr val="C00000"/>
              </a:buClr>
            </a:pPr>
            <a:r>
              <a:rPr lang="ru-RU" dirty="0">
                <a:solidFill>
                  <a:schemeClr val="tx1"/>
                </a:solidFill>
              </a:rPr>
              <a:t>Готовим активности (учебное занятие или выступление на КС) и участников </a:t>
            </a:r>
          </a:p>
        </p:txBody>
      </p:sp>
    </p:spTree>
    <p:extLst>
      <p:ext uri="{BB962C8B-B14F-4D97-AF65-F5344CB8AC3E}">
        <p14:creationId xmlns:p14="http://schemas.microsoft.com/office/powerpoint/2010/main" val="29176759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435330-2B6A-4EB4-CF05-F6C9DE1BD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137" y="234616"/>
            <a:ext cx="8387949" cy="2189748"/>
          </a:xfrm>
        </p:spPr>
        <p:txBody>
          <a:bodyPr/>
          <a:lstStyle/>
          <a:p>
            <a:r>
              <a:rPr lang="ru-RU" sz="4000" b="1" dirty="0">
                <a:solidFill>
                  <a:srgbClr val="255979"/>
                </a:solidFill>
                <a:latin typeface="+mn-lt"/>
                <a:ea typeface="+mn-ea"/>
                <a:cs typeface="Arial"/>
              </a:rPr>
              <a:t>Проект Тьюторской </a:t>
            </a:r>
            <a:r>
              <a:rPr lang="ru-RU" sz="4000" b="1" dirty="0" err="1">
                <a:solidFill>
                  <a:srgbClr val="255979"/>
                </a:solidFill>
                <a:latin typeface="+mn-lt"/>
                <a:ea typeface="+mn-ea"/>
                <a:cs typeface="Arial"/>
              </a:rPr>
              <a:t>НЕконференции</a:t>
            </a:r>
            <a:r>
              <a:rPr lang="ru-RU" sz="4000" b="1" dirty="0">
                <a:solidFill>
                  <a:srgbClr val="255979"/>
                </a:solidFill>
                <a:latin typeface="+mn-lt"/>
                <a:ea typeface="+mn-ea"/>
                <a:cs typeface="Arial"/>
              </a:rPr>
              <a:t> «Шаги к учителю будущего: ценности и смыслы» </a:t>
            </a:r>
            <a:br>
              <a:rPr lang="ru-RU" sz="4000" b="1" dirty="0">
                <a:solidFill>
                  <a:srgbClr val="255979"/>
                </a:solidFill>
                <a:latin typeface="+mn-lt"/>
                <a:ea typeface="+mn-ea"/>
                <a:cs typeface="Arial"/>
              </a:rPr>
            </a:br>
            <a:r>
              <a:rPr lang="ru-RU" sz="4000" b="1" dirty="0">
                <a:solidFill>
                  <a:srgbClr val="255979"/>
                </a:solidFill>
                <a:latin typeface="+mn-lt"/>
                <a:ea typeface="+mn-ea"/>
                <a:cs typeface="Arial"/>
              </a:rPr>
              <a:t>16-17 февраля 2023 г. </a:t>
            </a:r>
          </a:p>
        </p:txBody>
      </p:sp>
      <p:sp>
        <p:nvSpPr>
          <p:cNvPr id="4" name="Текст 2">
            <a:extLst>
              <a:ext uri="{FF2B5EF4-FFF2-40B4-BE49-F238E27FC236}">
                <a16:creationId xmlns:a16="http://schemas.microsoft.com/office/drawing/2014/main" id="{F1A08ABF-95E7-89F1-6708-44DBD58C8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9518" y="2526631"/>
            <a:ext cx="8231188" cy="4108784"/>
          </a:xfrm>
        </p:spPr>
        <p:txBody>
          <a:bodyPr/>
          <a:lstStyle/>
          <a:p>
            <a:pPr marL="342900" indent="-342900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Взаимообмен и </a:t>
            </a:r>
            <a:r>
              <a:rPr lang="ru-RU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взаимообучение</a:t>
            </a:r>
            <a:r>
              <a:rPr lang="ru-RU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практиками индивидуализации, </a:t>
            </a:r>
            <a:r>
              <a:rPr lang="ru-RU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антропопрактиками</a:t>
            </a:r>
            <a:r>
              <a:rPr lang="ru-RU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, технологиями интеграции психолого-педагогических знаний в предметное преподавание </a:t>
            </a:r>
          </a:p>
          <a:p>
            <a:pPr marL="342900" indent="-342900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Передача «эстафетной палочки» от студентов – обучающимся педагогических классов, от молодых педагогов – студентам, от мастеров и мэтров -  … </a:t>
            </a:r>
          </a:p>
          <a:p>
            <a:pPr marL="342900" indent="-342900">
              <a:buClr>
                <a:schemeClr val="tx2"/>
              </a:buClr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Продуцирование  форматов сопровождения педагогов</a:t>
            </a:r>
          </a:p>
          <a:p>
            <a:pPr>
              <a:buClr>
                <a:schemeClr val="tx2"/>
              </a:buClr>
            </a:pPr>
            <a:endParaRPr lang="ru-RU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algn="ctr">
              <a:buClr>
                <a:schemeClr val="tx2"/>
              </a:buClr>
            </a:pPr>
            <a:r>
              <a:rPr lang="ru-RU" b="1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Ключевой вопрос: в чем смыслы и ценности современного педагогического образования?</a:t>
            </a:r>
          </a:p>
        </p:txBody>
      </p:sp>
    </p:spTree>
    <p:extLst>
      <p:ext uri="{BB962C8B-B14F-4D97-AF65-F5344CB8AC3E}">
        <p14:creationId xmlns:p14="http://schemas.microsoft.com/office/powerpoint/2010/main" val="83833886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</TotalTime>
  <Words>1326</Words>
  <Application>Microsoft Office PowerPoint</Application>
  <PresentationFormat>Широкоэкранный</PresentationFormat>
  <Paragraphs>132</Paragraphs>
  <Slides>15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5" baseType="lpstr">
      <vt:lpstr>Arial</vt:lpstr>
      <vt:lpstr>Calibri</vt:lpstr>
      <vt:lpstr>Calibri Light</vt:lpstr>
      <vt:lpstr>Courier New</vt:lpstr>
      <vt:lpstr>Times New Roman</vt:lpstr>
      <vt:lpstr>Wingdings</vt:lpstr>
      <vt:lpstr>YS Text</vt:lpstr>
      <vt:lpstr>Тема Office</vt:lpstr>
      <vt:lpstr>1_Тема Office</vt:lpstr>
      <vt:lpstr>Worksheet</vt:lpstr>
      <vt:lpstr>Презентация PowerPoint</vt:lpstr>
      <vt:lpstr>Активность МТК </vt:lpstr>
      <vt:lpstr>Проект ФИП</vt:lpstr>
      <vt:lpstr>Презентация PowerPoint</vt:lpstr>
      <vt:lpstr>Презентация PowerPoint</vt:lpstr>
      <vt:lpstr>Презентация PowerPoint</vt:lpstr>
      <vt:lpstr>План 2023: запрос</vt:lpstr>
      <vt:lpstr>План январь 2023</vt:lpstr>
      <vt:lpstr>Проект Тьюторской НЕконференции «Шаги к учителю будущего: ценности и смыслы»  16-17 февраля 2023 г. </vt:lpstr>
      <vt:lpstr>События НЕконференции</vt:lpstr>
      <vt:lpstr>Другие активности</vt:lpstr>
      <vt:lpstr>Возможен заявительный формат</vt:lpstr>
      <vt:lpstr>Проект семинара 24 января 2023 г.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Докладчик</dc:creator>
  <cp:lastModifiedBy>Ольга Тихомирова</cp:lastModifiedBy>
  <cp:revision>27</cp:revision>
  <dcterms:created xsi:type="dcterms:W3CDTF">2022-06-23T15:24:15Z</dcterms:created>
  <dcterms:modified xsi:type="dcterms:W3CDTF">2022-12-21T13:36:02Z</dcterms:modified>
</cp:coreProperties>
</file>