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69" r:id="rId11"/>
    <p:sldId id="274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439" autoAdjust="0"/>
  </p:normalViewPr>
  <p:slideViewPr>
    <p:cSldViewPr>
      <p:cViewPr>
        <p:scale>
          <a:sx n="94" d="100"/>
          <a:sy n="94" d="100"/>
        </p:scale>
        <p:origin x="-88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F130-59FA-4484-976D-FFA456C9FD8F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AAB4-A761-4FED-B07E-8CD13BD9E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2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творческого и практического потенциала уроков изобразительного искусства для формирования функциональной грамотности обучающихся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Автор: Сидорович С.Н.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6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развиваются ключевые компетенции через проектную деятельность. Привлекательность проектного метода в том, что в процессе работы над проектом у учащихся развиваются организаторские и рефлексивные способности, приобретаются коммуникативные и умения и навыки, расширяются и углубляются знания по предметам. Самое ценное в методе проектов в том, что школьники научатся самостоятельно приобретать знания, и использовать их для решения новых познавательных и практических задач; научатся планировать, анализировать и корректировать свою деятельность.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это, как правило, влияет на повышение интереса к предмету и улучшает результаты обучения, развивает функциональную грамотность.</a:t>
            </a:r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школьное образование не может ограничиваться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знаниевым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компонентом, оно должно включать функциональные цели, связанные с повседневной жизнью, нравственной культурой и трудовой деятельностью. Обновленные стандарты образования ориентируют учителя именно на развитие функциональной грамотности учащихся. Это вызывает большие затруднения у педагогов, несмотря на богатый опыт, учителю сложно перестроиться и использовать потенциал занятий в полной мере. Данную проблему отмечают многие учителя, поэтому считаю необходимым рассмотреть данную тему в рамках именно практико-ориентированной деятельности на уроках изобразительного искусства. Развитие функциональной грамотности через творчество и практическую деятельность позволяет перейти  от пассивности к активности, от программной к проектной деятельности, от готового знания к исследованию, что ярко проявляется, например,  при использовании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-технологии.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6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Формирование функциональной грамотности на уроках изобразительного искусства включает в себя ряд определенных умений: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Анализ текста, умение использовать информацию, представленную в различных формах. Это можно осуществить через переход от одной ситуации к другой, через умение следовать инструкции,  умение видеть проблему, обосновать  и выбирать последовательность своих действий в той или иной ситуации, умение оформлять текст в виде таблицы, представлять в другом удобном виде – схеме, графике и так далее [Теория и практика оценивания…, 2019, с.34 – 57].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Умение одновременно удерживать в поле зрения и учитывать несколько условий, в том числе конфликтующих друг с другом. Данное умение может быть сформировано на репродуктивном уровне, рефлексивном уровне, функциональном уровне [Ковалева, 2019, с.32 – 36].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Умение выявлять закономерности в структурированных объектах, например, исследуя зрительный ряд, и делать грамотные выводы [Основные подходы к оценке креативного мышления…, 2019, с.124 – 145].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Умение осуществлять пробные действия при поиске решения проблемы. А так же, умение контролировать ход и результат решения поставленной проблемы, например,  выбирать материал, который необходим для решения задачи, проектировать свой путь движения по решения проблемной ситуации за счет дробления ее на этапы [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Байбородова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2020, с.8 – 16].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умения могут формироваться в рамках теоретических и практических заданий на уроках изобразительного искусства, а также наиболее ярко проявляются при проектно-исследовательской  работе обучающихся.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формирования функциональной грамотности курс изобразительного искусства через творческие практические задания способен сформировать нестандартность мышления, креативность и самостоятельность мышления, творческий подход и восприятие при решении проблемных ситуаций, что позволяет говорить о воспитании индивидуальности.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 – рассказать, показать, применить практические виды работы, организовать самостоятельный поиск знаний. Основой преподавания изобразительного искусства является деятельное освоение предмета через практическую творческую деятельность и проектно-исследовательскую работу [Коваль, 2019, с.208 – 217].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1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исследовательской работы позволяет обучающемуся быть причастными к мировым шедеврам культуры, заставляет проверить собственные силы, переносить изученные знания и умения на решение других задач. Опыт, приобретенный в ходе проектно-исследовательской деятельности, в будущем станет основой для организации исследовательской работы по итоговому проекту в 9 и 11 классе. Организация такой работы школьников через индивидуальный маршрут позволяет более продуктивно осуществлять исследование, правильно расставить акценты и спланировать время.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формируются умения и навыки, без которых сегодня невозможно справляться с решением жизненно важных задач: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осмысленное чтение и восприятие на слух;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извлекать информацию из различных источников;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находить нужную информацию  и критически ее оценивать;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пользоваться источниками информации и делать ссылки на них;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 анализировать произведения искусства, понимать условные обозначения и уметь применять их при подготовке собственных текстов.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работа при этом осуществляется в тесной взаимосвязи с технологией, литературой, театром, музыкой, историей, краеведением, окружающим миром, информатикой, развитием речи.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системе обучения изобразительному искусству изначально заложены принципы проектно-исследовательской деятельности – самостоятельное получение знаний, которое ведет к развитию способностей учащихся, их мыслительной деятельности, умения осуществлять поисковую деятельность.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позиций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 основным непосредственным результатом образовательной деятельности становится формирование ключевых компетенций, которые мы рассмотрим с позиции включения в исследовательскую деятельность обучающихся в рамках преподавания изобразительного искусства.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Ценностно-смысловые – это компетенции, связанные с ценностными ориентирами ученика, его способностью видеть и понимать окружающий мир, его красоту,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Данные компетенции активно формируются при выборе темы исследования, определении его актуальности и значимости для обучающегося, определении проблемы и постановки цели исследования.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Учебно-познавательные – совокупность компетенций ученика в сфере самостоятельной познавательной деятельности, включающей элементы логической, методологической,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общеучебной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деятельности. Яркое проявление данных компетенций это выбор способов организации собственной деятельности, целеполагание, планирование в рамках выстраивания исследовательской работы по теме, а так же анализа, рефлексии, самооценки в ходе дальнейшей деятельности обучающегося в рамках исследуемой проблемы.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Информационные - навыки деятельности по отношению к информации в ходе исследовательской работы, а также в окружающем мире, владение современными средствами информации и информационными технологиями в ходе работы и при оформлении ее результатов, поиск, анализ и отбор необходимой информации в рамках темы исследования, ее преобразование, сохранение и передача.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Коммуникативные – знание способов взаимодействия с окружающими и удаленными событиями и людьми; навыки работы в группе, коллективе, владение различными социальными ролями, что можно наблюдать при выполнении коллективного исследования, а так же при апробации результатов исследования, при проведении социальных опросов в рамках проблемы исследования.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Общекультурные – познание и опыт деятельности в области национальной и общечеловеческой культуры; духовно-нравственные основы жизни человека и человечества, отдельных народов; культурологические основы семейных, социальных, общественных явлений и традиций; роль науки и религии в жизни человека, которые могут быть темами исследования; компетенции в бытовой и культурно-досуговой сфере, например, владение эффективными способами организации свободного времени, что предполагает планирование времени для работы над исследованием и отдыха.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 Социально-трудовые – выполнение роли гражданина, наблюдателя, избирателя, представителя, потребителя, покупателя, клиента, производителя, члена семьи. Данная компетенция формируется за счет отношения к своей работе, выделении ее актуальности не только для себя, но и для окружающих, осознание важности исследовательской и учебной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 Личностное самосовершенствование – освоение способов физического, духовного и интеллектуального саморазвития, эмоциональной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самоподдержки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Исследовательская работа обучающегося, как мы говорили выше, предполагает именно самостоятельную работу, она направлена на самореализацию и самоопределение в процессе поиска и познания [Выявление и формирование личностных результатов…, 2019, с.101].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мы можем утверждать, что для формирования данных компетенций максимальным результатом обладает исследовательская деятельность обучающегося, грамотно сопровождаемая педагогом и  организованная с учетом индивидуализации, способствующей его личностному развитию.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Педагогическое сопровождение строится с учетом  следующих основных этапов организации исследовательской деятельности: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Организационный этап предполагает выбор темы исследовательской работы совместно с учащимся.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Обучение основам исследовательской деятельности предполагает овладение основами методологии исследовательской деятельности. На этом этапе обучающийся должен не только научиться правилам оформления учебного исследования, изучить теорию и практику исследования, но и важно сформировать у него мотивацию активного включения и развития в исследовательской деятельности, потребность в развитии собственных интеллектуальных и исследовательских умений; научить составлять индивидуальный план учебно-исследовательской работы и ее программу. Мониторинг данного этапа можно осуществить по следующим результатам исследовательской деятельности: план работы над темой исследования; поставленные цели и задачи; изучаемые материалы по теме; использование специальной терминологии; заявленный прогнозируемый результат и выдвигаемая гипотеза; описания наблюдений за явлениями, проведенными опытами, экспериментами; отчеты по теоретической и практической части, подводимые промежуточные итоги, формулируемые научные выводы; оформление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Выступление на научно-практической конференции является логическим завершением исследовательской деятельности и представлением ее результатов. Необходимо обратить особое внимание на психологическую готовность обучающегося к выступлению, публичному представлению результатов собственного исследования, на составление доклада, тезисов выступления в соответствии с азами ораторского искусства, также необходима помощь в расстановке акцентов. Руководитель исследовательской работы должен так направлять действия обучающегося, чтобы тот мог отразить в работе именно свои наработки и выводы, проявить свои индивидуальные особенности. Важным на данном этапе является создание ситуации успеха, которая должна способствовать достижение главной цели – мотивации к исследовательской деятельности, личностное развитие и формирование ключевых компетенций обучающегося.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уроках изобразительного искусства проектная деятельность учащихся возможна практически по всем предлагаемым программой темам. Работа обучающегося должна формировать соответствующие знания и умения в конкретной практической области, умение работать с первоисточниками, использовать современные технологии, различные методы исследования, способность к систематизации и структурированию полученного материала, умение обобщать, делать выводы, сопоставлять различные умозаключения, давать оценку событиям и явлениям. Все это относится к формированию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коммуникативной и информационной грамотности обучающегося. Главная задача, которую решает подготовка ученической исследовательской работы – это раскрытие творческого, интеллектуального потенциала школьника, формирование исследовательских компетентностей. Но все это возможно лишь в том случае, если исследовательское обучение не предполагало прямого образовательного воздействия на юного исследователя и определяло сопровождающую позицию педагога через построение индивидуального маршрута, учитывающего формирование функциональной грамотности на каждом этапе выстраивания проектно-исследовательской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AAB4-A761-4FED-B07E-8CD13BD9E0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214/160878850.2a0/0_7f554_820fd884_XL" TargetMode="External"/><Relationship Id="rId2" Type="http://schemas.openxmlformats.org/officeDocument/2006/relationships/hyperlink" Target="http://img-fotki.yandex.ru/get/6422/157047226.14d/0_a5177_93107f0e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metxgazteria.net/wp-content/uploads/2011/05/amorebieta-etxanoko-kartel-lehiaketa.jpg" TargetMode="External"/><Relationship Id="rId4" Type="http://schemas.openxmlformats.org/officeDocument/2006/relationships/hyperlink" Target="http://wallzone.ru/im/15/cvetnye_karandashi_1920x12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МЕЖДУНАРОДНАЯ НАУЧНО-ПРАКТИЧЕСКАЯ КОНФЕРЕНЦИЯ </a:t>
            </a:r>
            <a:r>
              <a:rPr lang="ru-RU" sz="2200" b="1" dirty="0">
                <a:solidFill>
                  <a:srgbClr val="7030A0"/>
                </a:solidFill>
              </a:rPr>
              <a:t>«ФУНКЦИОНАЛЬНАЯ ГРАМОТНОСТЬ: НОВЫЕ ДИДАКТИЧЕСКИЕ РЕШЕНИЯ И МЕТОДИЧЕСКИЕ ИМПЕРАТИВЫ» 1-2 ноября 2022 </a:t>
            </a:r>
            <a:r>
              <a:rPr lang="ru-RU" sz="2200" b="1" dirty="0" smtClean="0">
                <a:solidFill>
                  <a:srgbClr val="7030A0"/>
                </a:solidFill>
              </a:rPr>
              <a:t>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200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4200" b="1" dirty="0">
                <a:solidFill>
                  <a:srgbClr val="C00000"/>
                </a:solidFill>
              </a:rPr>
              <a:t>творческого и практического потенциала уроков изобразительного искусства для формирования функциональной грамотности </a:t>
            </a:r>
            <a:r>
              <a:rPr lang="ru-RU" b="1" dirty="0">
                <a:solidFill>
                  <a:srgbClr val="C00000"/>
                </a:solidFill>
              </a:rPr>
              <a:t>обучающихся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Сидорович С.Н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5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Библиографический список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100" dirty="0" err="1"/>
              <a:t>Байбородова</a:t>
            </a:r>
            <a:r>
              <a:rPr lang="ru-RU" sz="1100" dirty="0"/>
              <a:t>  Л. В. Внеурочная деятельность школьников в разновозрастных группах.  Москва: Просвещение, 2013</a:t>
            </a:r>
            <a:r>
              <a:rPr lang="ru-RU" sz="1100" dirty="0" smtClean="0"/>
              <a:t>.– </a:t>
            </a:r>
            <a:r>
              <a:rPr lang="ru-RU" sz="1100" dirty="0"/>
              <a:t>177 с. </a:t>
            </a:r>
          </a:p>
          <a:p>
            <a:pPr lvl="0">
              <a:buFont typeface="+mj-lt"/>
              <a:buAutoNum type="arabicPeriod"/>
            </a:pPr>
            <a:r>
              <a:rPr lang="ru-RU" sz="1100" dirty="0" err="1"/>
              <a:t>Байбородова</a:t>
            </a:r>
            <a:r>
              <a:rPr lang="ru-RU" sz="1100" dirty="0"/>
              <a:t> Л. В. Педагогические технологии для современного поколения школьников / Л. В. </a:t>
            </a:r>
            <a:r>
              <a:rPr lang="ru-RU" sz="1100" dirty="0" err="1"/>
              <a:t>Байбородова</a:t>
            </a:r>
            <a:r>
              <a:rPr lang="ru-RU" sz="1100" dirty="0"/>
              <a:t>, Н. В. </a:t>
            </a:r>
            <a:r>
              <a:rPr lang="ru-RU" sz="1100" dirty="0" err="1"/>
              <a:t>Тамарская</a:t>
            </a:r>
            <a:r>
              <a:rPr lang="ru-RU" sz="1100" dirty="0"/>
              <a:t>. – DOI: 10.20323/1813-145X-2020-3-114-8-16. // Ярославский педагогический вестник. – 2020. – № 3 (114). – С. 8-16. – </a:t>
            </a:r>
            <a:r>
              <a:rPr lang="ru-RU" sz="1100" dirty="0" err="1"/>
              <a:t>Библиогр</a:t>
            </a:r>
            <a:r>
              <a:rPr lang="ru-RU" sz="1100" dirty="0"/>
              <a:t>.: с. 14-16 (20 назв.). 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Воспитание гражданской идентичности сельских школьников: опыт региональной инновационной площадки: учебно-методическое пособие / Л.В. </a:t>
            </a:r>
            <a:r>
              <a:rPr lang="ru-RU" sz="1100" dirty="0" err="1"/>
              <a:t>Байбородова</a:t>
            </a:r>
            <a:r>
              <a:rPr lang="ru-RU" sz="1100" dirty="0"/>
              <a:t>, А. В. Репина; Департамент образования Ярославской области. – Ярославль: Канцлер, 2013. – 284 с. 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Выявление и формирование личностных результатов образования: учебно-методическое пособие/ Н.П. </a:t>
            </a:r>
            <a:r>
              <a:rPr lang="ru-RU" sz="1100" dirty="0" err="1"/>
              <a:t>Ансимова</a:t>
            </a:r>
            <a:r>
              <a:rPr lang="ru-RU" sz="1100" dirty="0"/>
              <a:t>, </a:t>
            </a:r>
            <a:r>
              <a:rPr lang="ru-RU" sz="1100" dirty="0" err="1"/>
              <a:t>О.В.Большакова</a:t>
            </a:r>
            <a:r>
              <a:rPr lang="ru-RU" sz="1100" dirty="0"/>
              <a:t>, О.Н. </a:t>
            </a:r>
            <a:r>
              <a:rPr lang="ru-RU" sz="1100" dirty="0" err="1"/>
              <a:t>Кащеева</a:t>
            </a:r>
            <a:r>
              <a:rPr lang="ru-RU" sz="1100" dirty="0"/>
              <a:t> (и др.); под общ. ред. Н.П. </a:t>
            </a:r>
            <a:r>
              <a:rPr lang="ru-RU" sz="1100" dirty="0" err="1"/>
              <a:t>Ансимовой</a:t>
            </a:r>
            <a:r>
              <a:rPr lang="ru-RU" sz="1100" dirty="0"/>
              <a:t>, И.В. Кузнецовой. //Федеральные государственные стандарты.  Ярославль: ГАУ ДПО ЯО ИРО, 2016-125с.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Ковалева Г.С. Что необходимо знать каждому учителю о функциональной грамотности  // «Вестник образования России» август №16,  2019. Текст: электронный.  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Коваль Т.В. Как оценивать умения учащихся в сфере глобальных компетенций /Т.В. Коваль, С.Е. </a:t>
            </a:r>
            <a:r>
              <a:rPr lang="ru-RU" sz="1100" dirty="0" err="1"/>
              <a:t>Дюкова</a:t>
            </a:r>
            <a:r>
              <a:rPr lang="ru-RU" sz="1100" dirty="0"/>
              <a:t> // Отечественная и зарубежная педагогика. 2019. Т. 1, № 4 (61). С. 208–217. 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Коваль Т.В. Концептуальная рамка глобальных компетенций: к постановке проблемы //Т.В. Коваль, С.Е. </a:t>
            </a:r>
            <a:r>
              <a:rPr lang="ru-RU" sz="1100" dirty="0" err="1"/>
              <a:t>Дюкова</a:t>
            </a:r>
            <a:r>
              <a:rPr lang="ru-RU" sz="1100" dirty="0"/>
              <a:t> // Актуальные вопросы гуманитарных наук: теория, методика, практика К 20-летию кафедры методики преподавания истории, обществознания и права: Сборник научных статей под редакцией А.А. Сорокина. 2019. С. 378–382. 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Козлова М.И. Повышение функциональной грамотности как необходимость современного образования / М. И. Козлова // Сборник статей II Международного учебно-исследовательского конкурса. Петрозаводск, 2020. С. 116-125.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Основные подходы к оценке креативного мышления в рамках проекта «Мониторинг формирования функциональной грамотности» / Н.А. Авдеенко, М.Ю. Демидова, Г.С. Ковалева, О.Б. Логинова, А.М. Михайлова,  С.Г.  Яковлева // «Отечественная и зарубежная педагогика» № 4  Т.1 (61) 2019.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Рожков М. И. Теория и методика воспитания: учебник  и практикум для академического </a:t>
            </a:r>
            <a:r>
              <a:rPr lang="ru-RU" sz="1100" dirty="0" err="1"/>
              <a:t>бакалавриата</a:t>
            </a:r>
            <a:r>
              <a:rPr lang="ru-RU" sz="1100" dirty="0"/>
              <a:t>  / М. И. Рожков, Л. В. </a:t>
            </a:r>
            <a:r>
              <a:rPr lang="ru-RU" sz="1100" dirty="0" err="1"/>
              <a:t>Байбородова</a:t>
            </a:r>
            <a:r>
              <a:rPr lang="ru-RU" sz="1100" dirty="0"/>
              <a:t>. – 2-е изд., </a:t>
            </a:r>
            <a:r>
              <a:rPr lang="ru-RU" sz="1100" dirty="0" err="1"/>
              <a:t>перераб</a:t>
            </a:r>
            <a:r>
              <a:rPr lang="ru-RU" sz="1100" dirty="0"/>
              <a:t>. и доп. – Москва: </a:t>
            </a:r>
            <a:r>
              <a:rPr lang="ru-RU" sz="1100" dirty="0" err="1"/>
              <a:t>Юрайт</a:t>
            </a:r>
            <a:r>
              <a:rPr lang="ru-RU" sz="1100" dirty="0"/>
              <a:t>, 2018. –330 с. Театральная педагогика: практики дополнительного образования детей: методическое пособие/Н.В. Румянцева, Н.Н. </a:t>
            </a:r>
            <a:r>
              <a:rPr lang="ru-RU" sz="1100" dirty="0" err="1"/>
              <a:t>Баканова</a:t>
            </a:r>
            <a:r>
              <a:rPr lang="ru-RU" sz="1100" dirty="0"/>
              <a:t>, Л.А. Давыдова (и др.); под общ. Ред. А.В. </a:t>
            </a:r>
            <a:r>
              <a:rPr lang="ru-RU" sz="1100" dirty="0" err="1"/>
              <a:t>Золотаревой</a:t>
            </a:r>
            <a:r>
              <a:rPr lang="ru-RU" sz="1100" dirty="0"/>
              <a:t>. – Ярославль: ГАУ ДПО ЯО ИРО, 2016. – 169с. – </a:t>
            </a:r>
            <a:r>
              <a:rPr lang="en-US" sz="1100" dirty="0"/>
              <a:t>ISBN</a:t>
            </a:r>
            <a:r>
              <a:rPr lang="ru-RU" sz="1100" dirty="0"/>
              <a:t> 978-5-906776-65-5- (Обновление содержания  и технологий дополнительного образования детей).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Теория и практика оценивания читательской грамотности как компонента функциональной грамотности/ Ю.Н. </a:t>
            </a:r>
            <a:r>
              <a:rPr lang="ru-RU" sz="1100" dirty="0" err="1"/>
              <a:t>Гостева</a:t>
            </a:r>
            <a:r>
              <a:rPr lang="ru-RU" sz="1100" dirty="0"/>
              <a:t>, М.И. Кузнецова, Л.А. Рябинина, Г.А. Сидорова, Т.Ю. Чабан // «Отечественная и зарубежная педагогика» № 4  Т.1 (61), 2019. Текст: электронный.</a:t>
            </a:r>
          </a:p>
          <a:p>
            <a:pPr lvl="0">
              <a:buFont typeface="+mj-lt"/>
              <a:buAutoNum type="arabicPeriod"/>
            </a:pPr>
            <a:r>
              <a:rPr lang="ru-RU" sz="1100" dirty="0"/>
              <a:t>Тихомирова О.В. Достижение </a:t>
            </a:r>
            <a:r>
              <a:rPr lang="ru-RU" sz="1100" dirty="0" err="1"/>
              <a:t>метапредметных</a:t>
            </a:r>
            <a:r>
              <a:rPr lang="ru-RU" sz="1100" dirty="0"/>
              <a:t> и личностных результатов средствами </a:t>
            </a:r>
            <a:r>
              <a:rPr lang="ru-RU" sz="1100" dirty="0" err="1"/>
              <a:t>деятельностного</a:t>
            </a:r>
            <a:r>
              <a:rPr lang="ru-RU" sz="1100" dirty="0"/>
              <a:t> подхода: учебное пособие/О.В. Тихомирова, Н.В. Бородкина. – Ярославль: ГОАУ ЯО ИРО, 2015. – 160 с. </a:t>
            </a:r>
          </a:p>
        </p:txBody>
      </p:sp>
    </p:spTree>
    <p:extLst>
      <p:ext uri="{BB962C8B-B14F-4D97-AF65-F5344CB8AC3E}">
        <p14:creationId xmlns:p14="http://schemas.microsoft.com/office/powerpoint/2010/main" val="163669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img-fotki.yandex.ru/get/6422/157047226.14d/0_a5177_93107f0e_XL</a:t>
            </a:r>
            <a:r>
              <a:rPr lang="ru-RU" dirty="0" smtClean="0"/>
              <a:t> - набор художника</a:t>
            </a:r>
          </a:p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img-fotki.yandex.ru/get/6214/160878850.2a0/0_7f554_820fd884_XL</a:t>
            </a:r>
            <a:r>
              <a:rPr lang="ru-RU" dirty="0" smtClean="0"/>
              <a:t> - кисти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wallzone.ru/im/15/cvetnye_karandashi_1920x1200.jpg</a:t>
            </a:r>
            <a:r>
              <a:rPr lang="ru-RU" dirty="0" smtClean="0"/>
              <a:t>  - цветные карандаши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ametxgazteria.net/wp-content/uploads/2011/05/amorebieta-etxanoko-kartel-lehiaketa.jpg</a:t>
            </a:r>
            <a:r>
              <a:rPr lang="ru-RU" dirty="0" smtClean="0"/>
              <a:t> - палитра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 сделан в программе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71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Функциональная </a:t>
            </a:r>
            <a:r>
              <a:rPr lang="ru-RU" dirty="0" smtClean="0"/>
              <a:t>грамотность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Перспективным </a:t>
            </a:r>
            <a:r>
              <a:rPr lang="ru-RU" dirty="0"/>
              <a:t>направлением, в плане формирования функциональной грамотности,  является использование творческого и практического потенциала уроков изобразительного искусства, что позволяет эффективно развивать критическое мышление, исследовательские способности аудитории, активизировать творческие способности и творческую деятельность обучающихся через применение проектной и исследовательской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сформированности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dirty="0"/>
              <a:t>- умение анализировать текст, использовать информацию, представленную в различных </a:t>
            </a:r>
            <a:r>
              <a:rPr lang="ru-RU" sz="3300" dirty="0" smtClean="0"/>
              <a:t>формах;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- умение одновременно удерживать несколько условий, в том числе конфликтующих друг с </a:t>
            </a:r>
            <a:r>
              <a:rPr lang="ru-RU" sz="3300" dirty="0" smtClean="0"/>
              <a:t>другом;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- умение выявлять закономерности в структурированных объектах </a:t>
            </a:r>
            <a:r>
              <a:rPr lang="ru-RU" sz="3300" dirty="0" smtClean="0"/>
              <a:t>;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- умение осуществлять пробные действия при поиске решения </a:t>
            </a:r>
            <a:r>
              <a:rPr lang="ru-RU" sz="3300" dirty="0" smtClean="0"/>
              <a:t>проблемы;</a:t>
            </a:r>
          </a:p>
          <a:p>
            <a:pPr marL="0" indent="0">
              <a:buNone/>
            </a:pPr>
            <a:r>
              <a:rPr lang="ru-RU" sz="3300" dirty="0" smtClean="0"/>
              <a:t>- </a:t>
            </a:r>
            <a:r>
              <a:rPr lang="ru-RU" sz="3300" dirty="0"/>
              <a:t>умение контролировать ход и результат решения </a:t>
            </a:r>
            <a:r>
              <a:rPr lang="ru-RU" sz="3300" dirty="0" smtClean="0"/>
              <a:t>проблемы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1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</a:t>
            </a:r>
            <a:br>
              <a:rPr lang="ru-RU" dirty="0" smtClean="0"/>
            </a:br>
            <a:r>
              <a:rPr lang="ru-RU" dirty="0" smtClean="0"/>
              <a:t>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рамках формирования функциональной грамотности курс изобразительного искусства через творческие практические задания способен сформировать нестандартность мышления, креативность и самостоятельность мышления, творческий подход и восприятие при решении проблемных ситуаций, что позволяет говорить о воспитании индивидуальности.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4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Формируемые умения и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47248" cy="48531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осмысленное чтение и восприятие на слух;</a:t>
            </a:r>
          </a:p>
          <a:p>
            <a:pPr lvl="0"/>
            <a:r>
              <a:rPr lang="ru-RU" dirty="0"/>
              <a:t>умение извлекать информацию из различных источников;</a:t>
            </a:r>
          </a:p>
          <a:p>
            <a:pPr lvl="0"/>
            <a:r>
              <a:rPr lang="ru-RU" dirty="0"/>
              <a:t>умение находить нужную информацию  и критически ее оценивать;</a:t>
            </a:r>
          </a:p>
          <a:p>
            <a:pPr lvl="0"/>
            <a:r>
              <a:rPr lang="ru-RU" dirty="0"/>
              <a:t>умение пользоваться источниками информации и делать ссылки на них;</a:t>
            </a:r>
          </a:p>
          <a:p>
            <a:pPr lvl="0"/>
            <a:r>
              <a:rPr lang="ru-RU" dirty="0"/>
              <a:t>умение анализировать произведения искусства, понимать условные обозначения и уметь применять их при подготовке собственных текстов.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4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47248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-ценностно-смысловая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-общекультурная, </a:t>
            </a:r>
          </a:p>
          <a:p>
            <a:pPr marL="0" indent="0">
              <a:buNone/>
            </a:pPr>
            <a:r>
              <a:rPr lang="ru-RU" dirty="0"/>
              <a:t>-учебно-познавательная, </a:t>
            </a:r>
          </a:p>
          <a:p>
            <a:pPr marL="0" indent="0">
              <a:buNone/>
            </a:pPr>
            <a:r>
              <a:rPr lang="ru-RU" dirty="0"/>
              <a:t>-информационная, </a:t>
            </a:r>
          </a:p>
          <a:p>
            <a:pPr marL="0" indent="0">
              <a:buNone/>
            </a:pPr>
            <a:r>
              <a:rPr lang="ru-RU" dirty="0"/>
              <a:t>-коммуникативная, </a:t>
            </a:r>
          </a:p>
          <a:p>
            <a:pPr marL="0" indent="0">
              <a:buNone/>
            </a:pPr>
            <a:r>
              <a:rPr lang="ru-RU" dirty="0"/>
              <a:t>-социально-трудовая, </a:t>
            </a:r>
          </a:p>
          <a:p>
            <a:pPr marL="0" indent="0">
              <a:buNone/>
            </a:pPr>
            <a:r>
              <a:rPr lang="ru-RU" dirty="0"/>
              <a:t>-компетенция личностного совершенствования. </a:t>
            </a:r>
          </a:p>
          <a:p>
            <a:pPr marL="0" indent="0">
              <a:buNone/>
            </a:pPr>
            <a:r>
              <a:rPr lang="ru-RU" dirty="0"/>
              <a:t>Проектная деятельность позволяет формировать все эти компетенции.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84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Таким </a:t>
            </a:r>
            <a:r>
              <a:rPr lang="ru-RU" dirty="0"/>
              <a:t>образом, мы можем утверждать, что для формирования данных компетенций максимальным результатом обладает исследовательская деятельность обучающегося, грамотно сопровождаемая педагогом и  организованная с учетом индивидуализации, способствующей его личностному развитию.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организации исследовательской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Учитель\Downloads\IMG_20220217_1256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/>
          <a:stretch/>
        </p:blipFill>
        <p:spPr bwMode="auto">
          <a:xfrm>
            <a:off x="911918" y="1700808"/>
            <a:ext cx="7217979" cy="43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1484784"/>
            <a:ext cx="36004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 организации</a:t>
            </a:r>
          </a:p>
          <a:p>
            <a:pPr algn="ctr"/>
            <a:r>
              <a:rPr lang="ru-RU" sz="3200" dirty="0" smtClean="0"/>
              <a:t> к реализации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109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Главная задача, которую решает подготовка ученической исследовательской работы – это раскрытие творческого, интеллектуального потенциала школьника, формирование исследовательских компетентностей. Но все это возможно лишь в том случае, если исследовательское обучение не предполагало прямого образовательного воздействия на юного исследователя и определяло сопровождающую позицию педагога через построение индивидуального маршрута, учитывающего формирование функциональной грамотности на каждом этапе выстраивания проектно-исследовательской работы.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8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1667</Words>
  <Application>Microsoft Office PowerPoint</Application>
  <PresentationFormat>Экран (4:3)</PresentationFormat>
  <Paragraphs>99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МЕЖДУНАРОДНАЯ НАУЧНО-ПРАКТИЧЕСКАЯ КОНФЕРЕНЦИЯ «ФУНКЦИОНАЛЬНАЯ ГРАМОТНОСТЬ: НОВЫЕ ДИДАКТИЧЕСКИЕ РЕШЕНИЯ И МЕТОДИЧЕСКИЕ ИМПЕРАТИВЫ» 1-2 ноября 2022 года Использование творческого и практического потенциала уроков изобразительного искусства для формирования функциональной грамотности обучающихся</vt:lpstr>
      <vt:lpstr>Функциональная грамотность</vt:lpstr>
      <vt:lpstr>критерии сформированности функциональной грамотности</vt:lpstr>
      <vt:lpstr>Формирование  функциональной грамотности</vt:lpstr>
      <vt:lpstr>Формируемые умения и навыки</vt:lpstr>
      <vt:lpstr>Ключевые компетенции</vt:lpstr>
      <vt:lpstr>Презентация PowerPoint</vt:lpstr>
      <vt:lpstr>Этапы организации исследовательской деятельности:</vt:lpstr>
      <vt:lpstr>Презентация PowerPoint</vt:lpstr>
      <vt:lpstr>Спасибо за внимание</vt:lpstr>
      <vt:lpstr>Библиографический список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ученик</cp:lastModifiedBy>
  <cp:revision>22</cp:revision>
  <dcterms:created xsi:type="dcterms:W3CDTF">2015-02-12T11:22:36Z</dcterms:created>
  <dcterms:modified xsi:type="dcterms:W3CDTF">2022-10-31T13:54:17Z</dcterms:modified>
</cp:coreProperties>
</file>