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18"/>
  </p:notesMasterIdLst>
  <p:sldIdLst>
    <p:sldId id="256" r:id="rId3"/>
    <p:sldId id="273" r:id="rId4"/>
    <p:sldId id="276" r:id="rId5"/>
    <p:sldId id="284" r:id="rId6"/>
    <p:sldId id="281" r:id="rId7"/>
    <p:sldId id="283" r:id="rId8"/>
    <p:sldId id="288" r:id="rId9"/>
    <p:sldId id="272" r:id="rId10"/>
    <p:sldId id="285" r:id="rId11"/>
    <p:sldId id="274" r:id="rId12"/>
    <p:sldId id="286" r:id="rId13"/>
    <p:sldId id="275" r:id="rId14"/>
    <p:sldId id="278" r:id="rId15"/>
    <p:sldId id="287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17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59F7B-736B-4BC4-9E98-269573F00C5B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50588-F7B0-4202-B789-F73A698A6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45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структурно-функциональная модель, в основе которой лежат сущностные связи и отношения между компонентами системы. Структурные представления разного рода позволяют разделить сложный процесс с большой неопределенностью на подсистемы, лучше поддающиеся анализу, и рассматривать их как отдельные модели или компоненты общей структурно-функциональной модели. При этом структурно-функциональная модель определяет не только компонентный состав системы с присущими ей связями, но и ее функциональную ориентированность, характеризующуюся концептуальным, теоретическим, системным и технологическим уровнями. На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концептуальном уровне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определяются основные идеи, подходы и принципы ее реализации. Ведущая концептуальная идея, заключающаяся в тезисе о том, что непрерывность образования субъекта обеспечивается, главным образом, его готовностью к саморазвитию, а именно способностью осознавать свои образовательные потребности и мотивы, прогнозировать результат, определять и оценивать пути его достижения. Ведущий принцип – принцип индивидуализации образования. На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теоретическом уровне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исследуются основания и условия реализации концептуальной идеи, обосновываются оптимальные для конкретной образовательной среды, в которой находится непрерывно образовывающийся субъект, дидактические решения. На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системном уровн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создаются и апробируются частные модели как структурные компоненты системы непрерывного образования, характеризующие специфику реализации принципа индивидуализации в разных образовательных системах согласно целевой направленности тьюторского сопровождения субъекта на конкретном уровне образования, а также устанавливаются взаимосвязи между структурными компонентами и исследуется их эффективность. На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технологическом уровне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апробируются, преобразуются, создаются новые тьюторские техники и технологии на каждом этапе тьюторского действия в соответствии с выделенной образовательной спецификой.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F482-E386-41DF-B4F8-0E77C687CDC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8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id="{727ABE10-A1C6-4356-9857-F0651444B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736" y="4177364"/>
            <a:ext cx="10106527" cy="25121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5952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872CA-0504-D603-68FF-3B0BB9AC9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FA2F2-E20B-BD4E-D5B5-58817E90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16C8FF-1EA0-9FBF-EEDF-32E9C48CA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941FED-001E-6DD7-E137-D75C323F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8BBF2A-F3B4-0A8E-81A1-332B1B86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48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53FF4-FEB1-0E63-EA31-350E95B04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E11596-E25A-58C5-00E5-F6263D245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F1B11B-CE78-7221-3686-7904A3E7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B3BABD-95F1-D109-79D5-43EA80EB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BEF818-1E94-C519-DEF4-3B94CCD9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4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6755A-6338-4273-3135-9318D73F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6D3BDB-A064-B837-4733-BAA3D86CB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CBEBB2-232C-A401-DCCA-5A1F375AF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9710B3-1348-88CB-F94E-988D61AD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939B29-F73E-341C-E56C-46D76824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9F92A2-2AE9-B68A-4569-A539551C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96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D5E00-0C56-1E9D-6B64-06F002117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94BDB6-51AC-945B-DC13-B827C0C05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B48020-3CCD-89B2-3080-56A4F5873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5D3E14-109F-C3A6-33FF-CB13C198E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CB4E47-162B-FEA7-4690-92CDCA59F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D58D2E-9CA3-17A4-149E-C70C76BDB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6AC2F08-228D-BD95-4C35-A1BFCBBA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1B83B0-F862-44E0-E656-E0B8738C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678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63669-D94A-6F60-787C-3F56B249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6C8BA7-3A64-7A2A-5A72-0BB325F0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A088F8-9A2D-2A76-86F6-77D0229D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0FE2E8-3E52-1452-9F14-BA03B43B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576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8B1331-07B1-E81C-71C2-D4359FD1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4DF8240-3D7D-12B0-D1C3-A093F448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BC450-E41E-20D3-C5A7-8CE76645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15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28EEF-FC50-C734-3FFF-C92A41F0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558C13-7B03-3DCB-48AD-6160F54D8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52E362-7C84-471E-487A-84D955B10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4A1956-645A-928C-96B2-A68808CB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EB5EC2-C596-1BD4-2196-05C15FAD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215FB0-5B4B-2A5A-C682-4C218DB5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94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155CE-D587-522F-B327-7C655BCD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2FE83A-ACCC-C800-5726-A0FDE442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794223-0882-A1A5-9AE7-301F22C6E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FBFBD6-FFC2-F2B0-2DF2-DA109EC4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CB78D2-BD11-B281-B199-9FB98712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356B84-B430-61AF-5832-D989E43A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68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785A50-E8B4-1AAE-886C-B4D0174E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74098D-5326-8B89-67DC-1AF4650C1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259109-744A-D01D-D410-914185BE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4D9182-E8CE-E73F-1D4C-866DFE67D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38F13D-C2F7-C36F-B041-BE62A0BE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560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40AE50-5A74-82BD-9F7F-F8A742D7F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AE3961-2E4F-F224-6396-0066D9972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31F7E1-E418-DB67-2652-92E915CC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FB6FBC-18B3-B984-5885-F6289550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23CD33-DD60-9137-C2BA-C766A07E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4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871B73-C434-4AAE-98BE-63AB2C522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62" y="1982804"/>
            <a:ext cx="7917514" cy="46971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3D3A1DB-1081-4A1D-B371-4D23A3A6D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564332"/>
            <a:ext cx="7917514" cy="101421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44152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6DF5B-2FDF-42A1-B879-931ECA3F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564332"/>
            <a:ext cx="7917514" cy="101421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3F8B25-59AE-4310-B0D8-59AA2C6FF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962" y="2009893"/>
            <a:ext cx="7917514" cy="4612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2110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24C2D1-9210-4BF2-A2C1-808795E00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963" y="2000079"/>
            <a:ext cx="3865278" cy="46509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7C41EF-7BE2-4A4E-989E-03681957C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3949" y="2000080"/>
            <a:ext cx="3884527" cy="4650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8BAEB09-FF1A-4DA0-92D4-6071C86A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564332"/>
            <a:ext cx="7917514" cy="101421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508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7DA7015-D166-48DC-A990-FD72115D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564332"/>
            <a:ext cx="7917514" cy="101421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32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7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375369-0FB2-484C-9AAA-4242C10C8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3075288" cy="106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25DA49-D36B-413D-A17E-C72717350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6510" y="1982804"/>
            <a:ext cx="4321743" cy="38861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02C6F9F-8DE4-4A70-940E-0689E525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10" y="564332"/>
            <a:ext cx="4321743" cy="141847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Рисунок 2">
            <a:extLst>
              <a:ext uri="{FF2B5EF4-FFF2-40B4-BE49-F238E27FC236}">
                <a16:creationId xmlns:a16="http://schemas.microsoft.com/office/drawing/2014/main" id="{018B6089-4C57-4364-B116-039378F057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5183188" y="3429000"/>
            <a:ext cx="3075288" cy="106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29F5FD2-5B0E-4372-B6AF-725A75C82BA7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5183188" y="4800600"/>
            <a:ext cx="3075288" cy="106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44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9F8F25-03A5-4061-AF91-AAD68EA1D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0962" y="1825624"/>
            <a:ext cx="7917514" cy="47099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D1335F8-D392-4785-8891-BE3D401A2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564332"/>
            <a:ext cx="7917514" cy="101421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4568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E02A9-F1BE-6630-B941-73B89398A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759086-B3F0-DBC2-042F-71D3BD057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4F14F9-794C-0C52-2C51-A413EC096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814C3A-A0E0-2244-FFB2-F4E5D8FA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E2104-F9BB-B961-B4E6-A0AA4BC2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18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71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3FCB51-1C39-DD77-C5C2-D67988CA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065340-D0C8-D524-B9EE-0FC4FA4C8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488C68-AD1B-10DF-2FB2-32400C0E9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9088-CEAC-4450-940C-764B9A2E500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D50BED-B3C3-561E-BBA6-AE804BE82C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6E5CE1-94BB-24E0-34FA-B61ED38C3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AF8E8-33E0-4AE3-9E75-09BF90D41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utor-in@yandex.ru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../&#1087;&#1083;&#1072;&#1085;_&#1052;&#1058;&#1050;_2022_2023/&#1055;&#1083;&#1072;&#1085;%20&#1053;&#1052;&#1062;_&#1052;&#1058;&#1050;.DOC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6;p3">
            <a:extLst>
              <a:ext uri="{FF2B5EF4-FFF2-40B4-BE49-F238E27FC236}">
                <a16:creationId xmlns:a16="http://schemas.microsoft.com/office/drawing/2014/main" id="{BEBA08EE-62A4-4FA7-AB06-F2F781126BFA}"/>
              </a:ext>
            </a:extLst>
          </p:cNvPr>
          <p:cNvSpPr txBox="1"/>
          <p:nvPr/>
        </p:nvSpPr>
        <p:spPr>
          <a:xfrm>
            <a:off x="1557020" y="3320715"/>
            <a:ext cx="8653112" cy="1732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56BB"/>
              </a:buClr>
              <a:buSzPts val="2400"/>
              <a:buFont typeface="Arial"/>
              <a:buNone/>
            </a:pPr>
            <a:r>
              <a:rPr lang="ru-RU" sz="4000" b="1" dirty="0">
                <a:solidFill>
                  <a:srgbClr val="255979"/>
                </a:solidFill>
                <a:ea typeface="Arial"/>
                <a:cs typeface="Arial"/>
                <a:sym typeface="Arial"/>
              </a:rPr>
              <a:t>Веб-совещание координаторов муниципальных тьюторских команд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56BB"/>
              </a:buClr>
              <a:buSzPts val="2400"/>
              <a:buFont typeface="Arial"/>
              <a:buNone/>
            </a:pPr>
            <a:r>
              <a:rPr lang="ru-RU" sz="4000" b="1" dirty="0">
                <a:solidFill>
                  <a:srgbClr val="255979"/>
                </a:solidFill>
                <a:cs typeface="Arial"/>
                <a:sym typeface="Arial"/>
              </a:rPr>
              <a:t>21.12.2022</a:t>
            </a:r>
            <a:endParaRPr lang="ru-RU" sz="4000" b="1" dirty="0">
              <a:solidFill>
                <a:srgbClr val="255979"/>
              </a:solidFill>
            </a:endParaRPr>
          </a:p>
        </p:txBody>
      </p:sp>
      <p:sp>
        <p:nvSpPr>
          <p:cNvPr id="5" name="Google Shape;96;p3">
            <a:extLst>
              <a:ext uri="{FF2B5EF4-FFF2-40B4-BE49-F238E27FC236}">
                <a16:creationId xmlns:a16="http://schemas.microsoft.com/office/drawing/2014/main" id="{E253079A-058D-45C8-802D-C8DC2C2027B6}"/>
              </a:ext>
            </a:extLst>
          </p:cNvPr>
          <p:cNvSpPr txBox="1"/>
          <p:nvPr/>
        </p:nvSpPr>
        <p:spPr>
          <a:xfrm>
            <a:off x="3946359" y="5184274"/>
            <a:ext cx="7911965" cy="9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/>
            <a:r>
              <a:rPr lang="ru-RU" sz="1600" i="1" dirty="0">
                <a:solidFill>
                  <a:srgbClr val="255979"/>
                </a:solidFill>
                <a:latin typeface="Times New Roman" pitchFamily="18" charset="0"/>
                <a:cs typeface="Times New Roman" pitchFamily="18" charset="0"/>
              </a:rPr>
              <a:t>Тихомирова Ольга Вячеславовна, </a:t>
            </a:r>
            <a:r>
              <a:rPr lang="ru-RU" sz="1600" i="1" dirty="0" err="1">
                <a:solidFill>
                  <a:srgbClr val="255979"/>
                </a:solidFill>
                <a:latin typeface="Times New Roman" pitchFamily="18" charset="0"/>
                <a:cs typeface="Times New Roman" pitchFamily="18" charset="0"/>
              </a:rPr>
              <a:t>к.п.н</a:t>
            </a:r>
            <a:r>
              <a:rPr lang="ru-RU" sz="1600" i="1" dirty="0">
                <a:solidFill>
                  <a:srgbClr val="255979"/>
                </a:solidFill>
                <a:latin typeface="Times New Roman" pitchFamily="18" charset="0"/>
                <a:cs typeface="Times New Roman" pitchFamily="18" charset="0"/>
              </a:rPr>
              <a:t>., </a:t>
            </a:r>
          </a:p>
          <a:p>
            <a:pPr algn="r"/>
            <a:r>
              <a:rPr lang="ru-RU" sz="1600" i="1" dirty="0">
                <a:solidFill>
                  <a:srgbClr val="255979"/>
                </a:solidFill>
                <a:latin typeface="Times New Roman" pitchFamily="18" charset="0"/>
                <a:cs typeface="Times New Roman" pitchFamily="18" charset="0"/>
              </a:rPr>
              <a:t>доцент кафедры педагогических технологий, </a:t>
            </a:r>
          </a:p>
          <a:p>
            <a:pPr algn="r"/>
            <a:r>
              <a:rPr lang="ru-RU" sz="1600" i="1" dirty="0">
                <a:solidFill>
                  <a:srgbClr val="255979"/>
                </a:solidFill>
                <a:latin typeface="Times New Roman" pitchFamily="18" charset="0"/>
                <a:cs typeface="Times New Roman" pitchFamily="18" charset="0"/>
              </a:rPr>
              <a:t>руководитель тьюторского центра  НМЦ ЯГПУ им. К.Д. Ушинского</a:t>
            </a:r>
          </a:p>
        </p:txBody>
      </p:sp>
    </p:spTree>
    <p:extLst>
      <p:ext uri="{BB962C8B-B14F-4D97-AF65-F5344CB8AC3E}">
        <p14:creationId xmlns:p14="http://schemas.microsoft.com/office/powerpoint/2010/main" val="212308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0229B-7AA4-9A1B-A755-4E8E8692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72" y="215418"/>
            <a:ext cx="7917514" cy="777188"/>
          </a:xfrm>
        </p:spPr>
        <p:txBody>
          <a:bodyPr/>
          <a:lstStyle/>
          <a:p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События </a:t>
            </a:r>
            <a:r>
              <a:rPr lang="ru-RU" sz="4000" b="1" dirty="0" err="1">
                <a:solidFill>
                  <a:srgbClr val="255979"/>
                </a:solidFill>
                <a:latin typeface="+mn-lt"/>
                <a:ea typeface="+mn-ea"/>
                <a:cs typeface="Arial"/>
              </a:rPr>
              <a:t>НЕконференции</a:t>
            </a:r>
            <a:endParaRPr lang="ru-RU" sz="4000" b="1" dirty="0">
              <a:solidFill>
                <a:srgbClr val="255979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6592B4-8052-2E73-543F-EA8309B5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137" y="1052764"/>
            <a:ext cx="8367963" cy="5364882"/>
          </a:xfrm>
        </p:spPr>
        <p:txBody>
          <a:bodyPr/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Мастерская технологии субъект-ориентированного подхода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Мастерские тьюторского сопровождения педагогов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Мастерская тьюторского сопровождения будущих педагогов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Мастерские педагогической </a:t>
            </a:r>
            <a:r>
              <a:rPr lang="ru-RU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антропопрактики</a:t>
            </a:r>
            <a:endParaRPr lang="ru-RU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Мастерская образовательной со-бытийности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Мастерская феномен-ориентированного обучения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Уроки: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Формирование педагогических знаний  на 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учебных </a:t>
            </a:r>
            <a:r>
              <a:rPr lang="ru-RU" i="0" dirty="0">
                <a:solidFill>
                  <a:srgbClr val="333333"/>
                </a:solidFill>
                <a:effectLst/>
                <a:latin typeface="YS Text"/>
              </a:rPr>
              <a:t>занятиях общеобразовательного цикла (урок иностранного языка, урок литературы)</a:t>
            </a:r>
            <a:endParaRPr lang="ru-RU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Формирующее оценивания как практика индивидуализации (урок математики) </a:t>
            </a:r>
          </a:p>
          <a:p>
            <a:endParaRPr lang="ru-RU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203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3F352-3AAA-7802-71BB-451DA599E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323701"/>
            <a:ext cx="7917514" cy="578668"/>
          </a:xfrm>
        </p:spPr>
        <p:txBody>
          <a:bodyPr/>
          <a:lstStyle/>
          <a:p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Другие активности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774EE7-C400-AFFB-BA01-B14DFA980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962" y="1106905"/>
            <a:ext cx="7917514" cy="5515276"/>
          </a:xfrm>
        </p:spPr>
        <p:txBody>
          <a:bodyPr/>
          <a:lstStyle/>
          <a:p>
            <a:pPr indent="450215" algn="just"/>
            <a:r>
              <a:rPr lang="ru-RU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Воркшопы (очная)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этой активности может быть Ваша </a:t>
            </a:r>
            <a:r>
              <a:rPr lang="ru-RU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разработческая</a:t>
            </a: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сессия с участниками </a:t>
            </a:r>
            <a:r>
              <a:rPr lang="ru-RU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НЕконференции</a:t>
            </a: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 проектированию различных образовательных событий индивидуализированного педагогического образования 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Коворкинг/нетворкинг (очная/заочная)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этой активности может быть </a:t>
            </a:r>
            <a:r>
              <a:rPr lang="ru-RU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фасилитируемая</a:t>
            </a: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Вами профессиональная коллаборация с определенной целевой группой (педагогами, руководителями и специалистами центров сопровождения педагогов, преподавателями и др.) по заявленной Вами теме (круглые столы, дискуссии, митапы…) 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Информальное</a:t>
            </a:r>
            <a:r>
              <a:rPr lang="ru-RU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образование: как передать ценности и смыслы педагогического образования вне учебной деятельности?». Образовательные экскурсии или другие активности (очная/заочная)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этой активности может быть Ваша экскурсия (очная или виртуальная) или другие активности для обучающихся психолого-педагогических классов, студентов, педагогов допрофессиональной подготовки по знаменитым культурно-историческим объектам Вашего региона, связанных с развитием педагогического образования, деятельностью знаменитых педагогов. 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9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F84A6-2E0C-24B2-A497-26142D39F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993" y="359795"/>
            <a:ext cx="7917514" cy="783205"/>
          </a:xfrm>
        </p:spPr>
        <p:txBody>
          <a:bodyPr/>
          <a:lstStyle/>
          <a:p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Возможен заявительный формат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D87578-8C02-236A-4724-191FE6924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609" y="1532171"/>
            <a:ext cx="7494471" cy="3990324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Образовательные учреждения профессионального образования приглашаются в качестве партнеров мероприятия</a:t>
            </a:r>
            <a:endParaRPr lang="ru-RU" sz="2000" b="1" dirty="0">
              <a:solidFill>
                <a:schemeClr val="tx1"/>
              </a:solidFill>
            </a:endParaRPr>
          </a:p>
          <a:p>
            <a:pPr algn="ctr"/>
            <a:endParaRPr lang="ru-RU" sz="2400" b="1" dirty="0">
              <a:solidFill>
                <a:srgbClr val="255979"/>
              </a:solidFill>
              <a:cs typeface="Arial"/>
              <a:hlinkClick r:id="rId2"/>
            </a:endParaRPr>
          </a:p>
          <a:p>
            <a:pPr algn="ctr"/>
            <a:r>
              <a:rPr lang="en-US" sz="2400" b="1" dirty="0">
                <a:solidFill>
                  <a:srgbClr val="255979"/>
                </a:solidFill>
                <a:cs typeface="Arial"/>
                <a:hlinkClick r:id="rId2"/>
              </a:rPr>
              <a:t>tutor-in@yandex.ru</a:t>
            </a:r>
            <a:r>
              <a:rPr lang="ru-RU" sz="2400" b="1" dirty="0">
                <a:solidFill>
                  <a:srgbClr val="255979"/>
                </a:solidFill>
                <a:cs typeface="Arial"/>
              </a:rPr>
              <a:t>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95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95B85-9981-EAE1-849C-A92EF391E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173307"/>
            <a:ext cx="7917514" cy="843362"/>
          </a:xfrm>
        </p:spPr>
        <p:txBody>
          <a:bodyPr/>
          <a:lstStyle/>
          <a:p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Проект семинара 24 января 2023 г.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ED76D0-CED5-D2DE-9443-04E950C00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851" y="1440781"/>
            <a:ext cx="8291696" cy="5170572"/>
          </a:xfrm>
        </p:spPr>
        <p:txBody>
          <a:bodyPr/>
          <a:lstStyle/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Развитие функциональной грамотности школьников средствами феномен-ориентированного подхода</a:t>
            </a:r>
            <a:endParaRPr lang="ru-RU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МОУ "ГЦРО" г. Ярославля</a:t>
            </a: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ФГБОУ ВО «Ярославский государственный педагогический университет им. К.Д. Ушинского»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Тьюторский центр непрерывного педагогического образования «</a:t>
            </a:r>
            <a:r>
              <a:rPr lang="ru-RU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ТьюторIn</a:t>
            </a: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»  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ГАУ ДПО ЯО «Институт развития образования»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Центр непрерывного повышения профессионального мастерства педагогических работников 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18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EA641A0-BEED-6EB7-A6C4-0D9E0ACBC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85325"/>
              </p:ext>
            </p:extLst>
          </p:nvPr>
        </p:nvGraphicFramePr>
        <p:xfrm>
          <a:off x="71187" y="32266"/>
          <a:ext cx="12049626" cy="67934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95779">
                  <a:extLst>
                    <a:ext uri="{9D8B030D-6E8A-4147-A177-3AD203B41FA5}">
                      <a16:colId xmlns:a16="http://schemas.microsoft.com/office/drawing/2014/main" val="2860331951"/>
                    </a:ext>
                  </a:extLst>
                </a:gridCol>
                <a:gridCol w="6527672">
                  <a:extLst>
                    <a:ext uri="{9D8B030D-6E8A-4147-A177-3AD203B41FA5}">
                      <a16:colId xmlns:a16="http://schemas.microsoft.com/office/drawing/2014/main" val="3539528072"/>
                    </a:ext>
                  </a:extLst>
                </a:gridCol>
                <a:gridCol w="4826175">
                  <a:extLst>
                    <a:ext uri="{9D8B030D-6E8A-4147-A177-3AD203B41FA5}">
                      <a16:colId xmlns:a16="http://schemas.microsoft.com/office/drawing/2014/main" val="1943972474"/>
                    </a:ext>
                  </a:extLst>
                </a:gridCol>
              </a:tblGrid>
              <a:tr h="176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Время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Событие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Модератор/ выступающие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325639830"/>
                  </a:ext>
                </a:extLst>
              </a:tr>
              <a:tr h="23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12.30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Регистрация участников, коммуникационная площадка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Голицина Л.А.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419575954"/>
                  </a:ext>
                </a:extLst>
              </a:tr>
              <a:tr h="417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13.00-13.15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Открытие семинара, приветствия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Зыкова О.В./ Лаврентьева И.В., Шляхтина Н.В., Тихомирова О.В.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481992644"/>
                  </a:ext>
                </a:extLst>
              </a:tr>
              <a:tr h="17678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13.15-14.00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Учебные занятия по формированию функциональной грамотности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434532"/>
                  </a:ext>
                </a:extLst>
              </a:tr>
              <a:tr h="477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1. Тема занятия «Формирование естественно научной грамотности, изучение феномена – соль», 3 класс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Панова Надежда Александровна, учитель начальных классов, средняя школа №28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1066518106"/>
                  </a:ext>
                </a:extLst>
              </a:tr>
              <a:tr h="477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2. Тема занятия «Феномен-соль» 8класс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Тюрина Людмила Валентиновна, учитель химии и биологии, средняя школа №28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4163848504"/>
                  </a:ext>
                </a:extLst>
              </a:tr>
              <a:tr h="417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3. Тема занятия «Формирование глобальных компетенций, феномен – время», 8класс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Андронова Анастасия Алексеевна, учитель математики, средняя школа №28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867235666"/>
                  </a:ext>
                </a:extLst>
              </a:tr>
              <a:tr h="236986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14.05-14.45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Круглый стол «Педагогические подходы к формированию и развитию функциональной грамотности»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576589"/>
                  </a:ext>
                </a:extLst>
              </a:tr>
              <a:tr h="1079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1. Тема выступления «Организация взаимодействия «Педагог-педагог» в рамках реализации проекта «Формирование функциональной грамотности школьников средствами феномен-ориентированного подхода»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Сухова Светлана Николаевна, заместитель директора по УВР средняя школа №28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285480017"/>
                  </a:ext>
                </a:extLst>
              </a:tr>
              <a:tr h="5379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FF"/>
                          </a:highlight>
                        </a:rPr>
                        <a:t>2. Тема выступления «Формирование функциональной грамотности в художественно театральной  деятельности»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FF"/>
                          </a:highlight>
                        </a:rPr>
                        <a:t>Зайцева Татьяна Владимировна учитель начальных классов, средняя школа №28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1342911"/>
                  </a:ext>
                </a:extLst>
              </a:tr>
              <a:tr h="838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3. Тема выступления «Формирование коммуникативной грамотности младших школьников. Эффективное управление эмоциями, поведением, взаимодействием с другими».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Вьюгина Анна Романовна, учитель начальных классов, средняя школа №28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488793144"/>
                  </a:ext>
                </a:extLst>
              </a:tr>
              <a:tr h="116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</a:rPr>
                        <a:t>4. Тема выступления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</a:rPr>
                        <a:t>ФИО/должность, школа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3934135374"/>
                  </a:ext>
                </a:extLst>
              </a:tr>
              <a:tr h="116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</a:rPr>
                        <a:t>5. Тема выступления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</a:rPr>
                        <a:t>ФИО/должность, школа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2910969744"/>
                  </a:ext>
                </a:extLst>
              </a:tr>
              <a:tr h="357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14.45-15.00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Подведение итогов регионального проекта. Закрытие семинара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Тихомирова О.В./участники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5076" marR="15076" marT="0" marB="0"/>
                </a:tc>
                <a:extLst>
                  <a:ext uri="{0D108BD9-81ED-4DB2-BD59-A6C34878D82A}">
                    <a16:rowId xmlns:a16="http://schemas.microsoft.com/office/drawing/2014/main" val="115676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690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E1D5BC2-1207-B841-C860-14D882E2D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5578" y="2827421"/>
            <a:ext cx="7917514" cy="770021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255979"/>
                </a:solidFill>
                <a:cs typeface="Arial"/>
              </a:rPr>
              <a:t>До новых встреч!</a:t>
            </a:r>
          </a:p>
        </p:txBody>
      </p:sp>
    </p:spTree>
    <p:extLst>
      <p:ext uri="{BB962C8B-B14F-4D97-AF65-F5344CB8AC3E}">
        <p14:creationId xmlns:p14="http://schemas.microsoft.com/office/powerpoint/2010/main" val="285996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4C031AC-BFE2-03B9-1F5D-1B1DDF68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542" y="610027"/>
            <a:ext cx="7917514" cy="801252"/>
          </a:xfrm>
          <a:prstGeom prst="rect">
            <a:avLst/>
          </a:prstGeom>
        </p:spPr>
        <p:txBody>
          <a:bodyPr/>
          <a:lstStyle/>
          <a:p>
            <a:r>
              <a:rPr lang="ru-RU" sz="4000" dirty="0"/>
              <a:t>Активность МТК 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ED9BA06-319C-BE77-7633-D4E129291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078750"/>
              </p:ext>
            </p:extLst>
          </p:nvPr>
        </p:nvGraphicFramePr>
        <p:xfrm>
          <a:off x="66174" y="1750595"/>
          <a:ext cx="12037594" cy="5049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439248" imgH="2781148" progId="Excel.Sheet.12">
                  <p:embed/>
                </p:oleObj>
              </mc:Choice>
              <mc:Fallback>
                <p:oleObj name="Worksheet" r:id="rId2" imgW="10439248" imgH="27811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174" y="1750595"/>
                        <a:ext cx="12037594" cy="504966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21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7CF560-8F32-33EA-5CA6-5370CFEB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088" y="311669"/>
            <a:ext cx="7917514" cy="1014211"/>
          </a:xfrm>
        </p:spPr>
        <p:txBody>
          <a:bodyPr/>
          <a:lstStyle/>
          <a:p>
            <a:r>
              <a:rPr lang="ru-RU" dirty="0"/>
              <a:t>Проект ФИП</a:t>
            </a:r>
          </a:p>
        </p:txBody>
      </p:sp>
      <p:sp>
        <p:nvSpPr>
          <p:cNvPr id="4" name="Google Shape;96;p3">
            <a:extLst>
              <a:ext uri="{FF2B5EF4-FFF2-40B4-BE49-F238E27FC236}">
                <a16:creationId xmlns:a16="http://schemas.microsoft.com/office/drawing/2014/main" id="{3D2BDCAB-8582-7187-F5A0-7C8AE6DC0F58}"/>
              </a:ext>
            </a:extLst>
          </p:cNvPr>
          <p:cNvSpPr txBox="1"/>
          <p:nvPr/>
        </p:nvSpPr>
        <p:spPr>
          <a:xfrm>
            <a:off x="534404" y="1798721"/>
            <a:ext cx="8002002" cy="379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56BB"/>
              </a:buClr>
              <a:buSzPts val="2400"/>
              <a:buFont typeface="Arial"/>
              <a:buNone/>
            </a:pPr>
            <a:r>
              <a:rPr lang="ru-RU" sz="3600" b="1" dirty="0">
                <a:solidFill>
                  <a:srgbClr val="255979"/>
                </a:solidFill>
                <a:ea typeface="Arial"/>
                <a:cs typeface="Arial"/>
                <a:sym typeface="Arial"/>
              </a:rPr>
              <a:t>Инновационный образовательный проект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56BB"/>
              </a:buClr>
              <a:buSzPts val="2400"/>
              <a:buFont typeface="Arial"/>
              <a:buNone/>
            </a:pPr>
            <a:r>
              <a:rPr lang="ru-RU" sz="3600" b="1" dirty="0">
                <a:solidFill>
                  <a:srgbClr val="255979"/>
                </a:solidFill>
                <a:ea typeface="Arial"/>
                <a:cs typeface="Arial"/>
                <a:sym typeface="Arial"/>
              </a:rPr>
              <a:t>«Структурно-функциональная модель тьюторского сопровождения будущих и молодых педагогов в системе непрерывного профессионального образования» </a:t>
            </a:r>
            <a:endParaRPr lang="ru-RU" sz="3600" b="1" dirty="0">
              <a:solidFill>
                <a:srgbClr val="2559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491C77D-C207-F88A-2CB1-EFF076805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69" y="95158"/>
            <a:ext cx="11676647" cy="6762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3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CA59C6-69A5-9139-A7D7-3A1EC50AD6C6}"/>
              </a:ext>
            </a:extLst>
          </p:cNvPr>
          <p:cNvSpPr/>
          <p:nvPr/>
        </p:nvSpPr>
        <p:spPr>
          <a:xfrm>
            <a:off x="1022684" y="986589"/>
            <a:ext cx="2869530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Тьюторское сопровождение (допрофессиональная подготовка)  ученика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76B25-25F1-EE28-3FD6-86853FBA5287}"/>
              </a:ext>
            </a:extLst>
          </p:cNvPr>
          <p:cNvSpPr txBox="1"/>
          <p:nvPr/>
        </p:nvSpPr>
        <p:spPr>
          <a:xfrm>
            <a:off x="2673265" y="59791"/>
            <a:ext cx="717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Схема сопровождения будущего и молодого педагога </a:t>
            </a:r>
          </a:p>
        </p:txBody>
      </p:sp>
      <p:sp>
        <p:nvSpPr>
          <p:cNvPr id="6" name="Левая круглая скобка 5">
            <a:extLst>
              <a:ext uri="{FF2B5EF4-FFF2-40B4-BE49-F238E27FC236}">
                <a16:creationId xmlns:a16="http://schemas.microsoft.com/office/drawing/2014/main" id="{3AE2A876-9F7E-AD69-8395-99405CE8A123}"/>
              </a:ext>
            </a:extLst>
          </p:cNvPr>
          <p:cNvSpPr/>
          <p:nvPr/>
        </p:nvSpPr>
        <p:spPr>
          <a:xfrm>
            <a:off x="788068" y="1534026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B1F1DCA-DD5C-5F1B-9A9D-BCF6CE1BA6B0}"/>
              </a:ext>
            </a:extLst>
          </p:cNvPr>
          <p:cNvSpPr/>
          <p:nvPr/>
        </p:nvSpPr>
        <p:spPr>
          <a:xfrm>
            <a:off x="1088857" y="2616251"/>
            <a:ext cx="2869531" cy="1384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Разработка и пилот  ДООП «Шаги к учителю будущего» (модуль для 10-11 классов)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»</a:t>
            </a:r>
          </a:p>
        </p:txBody>
      </p:sp>
      <p:sp>
        <p:nvSpPr>
          <p:cNvPr id="8" name="Левая круглая скобка 7">
            <a:extLst>
              <a:ext uri="{FF2B5EF4-FFF2-40B4-BE49-F238E27FC236}">
                <a16:creationId xmlns:a16="http://schemas.microsoft.com/office/drawing/2014/main" id="{C5595506-933D-BCD7-AB16-01CB132466CB}"/>
              </a:ext>
            </a:extLst>
          </p:cNvPr>
          <p:cNvSpPr/>
          <p:nvPr/>
        </p:nvSpPr>
        <p:spPr>
          <a:xfrm>
            <a:off x="788068" y="3785938"/>
            <a:ext cx="300790" cy="1381625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21772CD-4C29-715C-0197-1CD697B1D757}"/>
              </a:ext>
            </a:extLst>
          </p:cNvPr>
          <p:cNvSpPr/>
          <p:nvPr/>
        </p:nvSpPr>
        <p:spPr>
          <a:xfrm>
            <a:off x="1088858" y="4207405"/>
            <a:ext cx="2869530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Формирование МТК, подготовка муниципальных тьюторов (через ППК), передача им   УММ ДООП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Левая круглая скобка 9">
            <a:extLst>
              <a:ext uri="{FF2B5EF4-FFF2-40B4-BE49-F238E27FC236}">
                <a16:creationId xmlns:a16="http://schemas.microsoft.com/office/drawing/2014/main" id="{D9C5EEAF-6183-71E4-9821-D50A7BCBF32F}"/>
              </a:ext>
            </a:extLst>
          </p:cNvPr>
          <p:cNvSpPr/>
          <p:nvPr/>
        </p:nvSpPr>
        <p:spPr>
          <a:xfrm>
            <a:off x="330868" y="1211177"/>
            <a:ext cx="691816" cy="5297907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Сопровождение тьюторов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A5B806A-583E-A401-F42F-0383625809BA}"/>
              </a:ext>
            </a:extLst>
          </p:cNvPr>
          <p:cNvSpPr/>
          <p:nvPr/>
        </p:nvSpPr>
        <p:spPr>
          <a:xfrm>
            <a:off x="1055770" y="5769142"/>
            <a:ext cx="2902617" cy="920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Методическая поддержка деятельности тьюторов (семинары, пособия …)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Левая круглая скобка 11">
            <a:extLst>
              <a:ext uri="{FF2B5EF4-FFF2-40B4-BE49-F238E27FC236}">
                <a16:creationId xmlns:a16="http://schemas.microsoft.com/office/drawing/2014/main" id="{35B08400-1876-710F-EBBE-77E2EEA47D5C}"/>
              </a:ext>
            </a:extLst>
          </p:cNvPr>
          <p:cNvSpPr/>
          <p:nvPr/>
        </p:nvSpPr>
        <p:spPr>
          <a:xfrm>
            <a:off x="788068" y="5419609"/>
            <a:ext cx="300790" cy="83742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FBF1CD3-5C64-A2FB-66A6-044FAC23E138}"/>
              </a:ext>
            </a:extLst>
          </p:cNvPr>
          <p:cNvSpPr/>
          <p:nvPr/>
        </p:nvSpPr>
        <p:spPr>
          <a:xfrm>
            <a:off x="4632157" y="1035900"/>
            <a:ext cx="3038977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Тьюторское сопровождение выпускника – студента ЯГПУ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66BBAB4-9073-7F38-5274-29123A5EF1EF}"/>
              </a:ext>
            </a:extLst>
          </p:cNvPr>
          <p:cNvSpPr/>
          <p:nvPr/>
        </p:nvSpPr>
        <p:spPr>
          <a:xfrm>
            <a:off x="4665244" y="2616251"/>
            <a:ext cx="3038978" cy="13776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Разработка ДООП «Шаги к учителю будущего» (модуль для студентов)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»</a:t>
            </a:r>
          </a:p>
        </p:txBody>
      </p:sp>
      <p:sp>
        <p:nvSpPr>
          <p:cNvPr id="15" name="Левая круглая скобка 14">
            <a:extLst>
              <a:ext uri="{FF2B5EF4-FFF2-40B4-BE49-F238E27FC236}">
                <a16:creationId xmlns:a16="http://schemas.microsoft.com/office/drawing/2014/main" id="{374F8710-6A79-C2A8-E99F-3C9FBB98FE36}"/>
              </a:ext>
            </a:extLst>
          </p:cNvPr>
          <p:cNvSpPr/>
          <p:nvPr/>
        </p:nvSpPr>
        <p:spPr>
          <a:xfrm>
            <a:off x="4379495" y="1609430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3E842A4-E025-8468-28B7-7BA4723E1003}"/>
              </a:ext>
            </a:extLst>
          </p:cNvPr>
          <p:cNvSpPr/>
          <p:nvPr/>
        </p:nvSpPr>
        <p:spPr>
          <a:xfrm>
            <a:off x="4605087" y="4183386"/>
            <a:ext cx="3157282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Формирование тьюторской команды университета, подготовка тьюторов (через ППК), передача им   УММ ДООП и курса по выбору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Левая круглая скобка 16">
            <a:extLst>
              <a:ext uri="{FF2B5EF4-FFF2-40B4-BE49-F238E27FC236}">
                <a16:creationId xmlns:a16="http://schemas.microsoft.com/office/drawing/2014/main" id="{23A3D8A1-2C46-AE52-0B3E-157AB64B2B26}"/>
              </a:ext>
            </a:extLst>
          </p:cNvPr>
          <p:cNvSpPr/>
          <p:nvPr/>
        </p:nvSpPr>
        <p:spPr>
          <a:xfrm>
            <a:off x="4355429" y="3657211"/>
            <a:ext cx="300790" cy="1510352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9235595-0DB5-042A-6F47-0997E85D2853}"/>
              </a:ext>
            </a:extLst>
          </p:cNvPr>
          <p:cNvSpPr/>
          <p:nvPr/>
        </p:nvSpPr>
        <p:spPr>
          <a:xfrm>
            <a:off x="4633165" y="5746146"/>
            <a:ext cx="3157282" cy="9968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Разработка и реализация курса по выбору «Проектирование саморазвития»</a:t>
            </a:r>
          </a:p>
        </p:txBody>
      </p:sp>
      <p:sp>
        <p:nvSpPr>
          <p:cNvPr id="21" name="Левая круглая скобка 20">
            <a:extLst>
              <a:ext uri="{FF2B5EF4-FFF2-40B4-BE49-F238E27FC236}">
                <a16:creationId xmlns:a16="http://schemas.microsoft.com/office/drawing/2014/main" id="{9EA38372-740C-1774-A09B-9206AAE6082E}"/>
              </a:ext>
            </a:extLst>
          </p:cNvPr>
          <p:cNvSpPr/>
          <p:nvPr/>
        </p:nvSpPr>
        <p:spPr>
          <a:xfrm>
            <a:off x="4355428" y="5440686"/>
            <a:ext cx="249657" cy="11125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9A2D9AA-53FD-BE90-D8EA-4289DC77D6E1}"/>
              </a:ext>
            </a:extLst>
          </p:cNvPr>
          <p:cNvSpPr/>
          <p:nvPr/>
        </p:nvSpPr>
        <p:spPr>
          <a:xfrm>
            <a:off x="8152397" y="1043739"/>
            <a:ext cx="3210426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Тьюторское сопровождение выпускника ЯГПУ –молодого учителя</a:t>
            </a:r>
          </a:p>
        </p:txBody>
      </p:sp>
      <p:sp>
        <p:nvSpPr>
          <p:cNvPr id="23" name="Левая круглая скобка 22">
            <a:extLst>
              <a:ext uri="{FF2B5EF4-FFF2-40B4-BE49-F238E27FC236}">
                <a16:creationId xmlns:a16="http://schemas.microsoft.com/office/drawing/2014/main" id="{62EE4BFF-ADCF-BE48-7FC9-849C8D515831}"/>
              </a:ext>
            </a:extLst>
          </p:cNvPr>
          <p:cNvSpPr/>
          <p:nvPr/>
        </p:nvSpPr>
        <p:spPr>
          <a:xfrm rot="5400000">
            <a:off x="3745306" y="-1505947"/>
            <a:ext cx="594605" cy="4632158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Сопровождение поступления в ЯГПУ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Левая круглая скобка 23">
            <a:extLst>
              <a:ext uri="{FF2B5EF4-FFF2-40B4-BE49-F238E27FC236}">
                <a16:creationId xmlns:a16="http://schemas.microsoft.com/office/drawing/2014/main" id="{AE72F7A7-557C-F8ED-6010-5A1A00F4BEDC}"/>
              </a:ext>
            </a:extLst>
          </p:cNvPr>
          <p:cNvSpPr/>
          <p:nvPr/>
        </p:nvSpPr>
        <p:spPr>
          <a:xfrm rot="5400000">
            <a:off x="8300024" y="-1381408"/>
            <a:ext cx="623158" cy="4385512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Сопровождение </a:t>
            </a: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перехода к профессиональной деятельности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5840EB9-7B09-F203-BF1A-BCFBE42156C2}"/>
              </a:ext>
            </a:extLst>
          </p:cNvPr>
          <p:cNvSpPr/>
          <p:nvPr/>
        </p:nvSpPr>
        <p:spPr>
          <a:xfrm>
            <a:off x="8182480" y="4165408"/>
            <a:ext cx="3216437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Формирование (расширение) МТК, подготовка муниципальных тьюторов к работе с молодыми педагогами (через ППК)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10476C2-4B70-358F-F7D4-9731032D5764}"/>
              </a:ext>
            </a:extLst>
          </p:cNvPr>
          <p:cNvSpPr/>
          <p:nvPr/>
        </p:nvSpPr>
        <p:spPr>
          <a:xfrm>
            <a:off x="8141369" y="2581194"/>
            <a:ext cx="3257548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Разработка информационно-образоватльных ресурсов для молодых учителей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F1CD031-C7BF-7618-D907-DC091689B74D}"/>
              </a:ext>
            </a:extLst>
          </p:cNvPr>
          <p:cNvSpPr/>
          <p:nvPr/>
        </p:nvSpPr>
        <p:spPr>
          <a:xfrm>
            <a:off x="8182480" y="5711556"/>
            <a:ext cx="3216438" cy="102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Методическая поддержка деятельности МТК в работе с молодыми педагогами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Левая круглая скобка 28">
            <a:extLst>
              <a:ext uri="{FF2B5EF4-FFF2-40B4-BE49-F238E27FC236}">
                <a16:creationId xmlns:a16="http://schemas.microsoft.com/office/drawing/2014/main" id="{B836CA76-CC05-BCA5-145C-8089D271EBCD}"/>
              </a:ext>
            </a:extLst>
          </p:cNvPr>
          <p:cNvSpPr/>
          <p:nvPr/>
        </p:nvSpPr>
        <p:spPr>
          <a:xfrm flipH="1">
            <a:off x="11398917" y="1275347"/>
            <a:ext cx="578518" cy="5121976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Сопровождение тьюторов и педагогов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Левая круглая скобка 29">
            <a:extLst>
              <a:ext uri="{FF2B5EF4-FFF2-40B4-BE49-F238E27FC236}">
                <a16:creationId xmlns:a16="http://schemas.microsoft.com/office/drawing/2014/main" id="{27BD0E14-9645-DA0C-E3AD-E0A9110B2D22}"/>
              </a:ext>
            </a:extLst>
          </p:cNvPr>
          <p:cNvSpPr/>
          <p:nvPr/>
        </p:nvSpPr>
        <p:spPr>
          <a:xfrm>
            <a:off x="7873652" y="1605809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Левая круглая скобка 30">
            <a:extLst>
              <a:ext uri="{FF2B5EF4-FFF2-40B4-BE49-F238E27FC236}">
                <a16:creationId xmlns:a16="http://schemas.microsoft.com/office/drawing/2014/main" id="{019E5160-2ECE-BFED-DBA2-F759F7FB995E}"/>
              </a:ext>
            </a:extLst>
          </p:cNvPr>
          <p:cNvSpPr/>
          <p:nvPr/>
        </p:nvSpPr>
        <p:spPr>
          <a:xfrm>
            <a:off x="7880694" y="3692362"/>
            <a:ext cx="300790" cy="1607796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Левая круглая скобка 31">
            <a:extLst>
              <a:ext uri="{FF2B5EF4-FFF2-40B4-BE49-F238E27FC236}">
                <a16:creationId xmlns:a16="http://schemas.microsoft.com/office/drawing/2014/main" id="{FF603097-2ECA-B81A-22C3-3B9BF79544A8}"/>
              </a:ext>
            </a:extLst>
          </p:cNvPr>
          <p:cNvSpPr/>
          <p:nvPr/>
        </p:nvSpPr>
        <p:spPr>
          <a:xfrm>
            <a:off x="7898739" y="5440686"/>
            <a:ext cx="300790" cy="11125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29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CA59C6-69A5-9139-A7D7-3A1EC50AD6C6}"/>
              </a:ext>
            </a:extLst>
          </p:cNvPr>
          <p:cNvSpPr/>
          <p:nvPr/>
        </p:nvSpPr>
        <p:spPr>
          <a:xfrm>
            <a:off x="1022684" y="986589"/>
            <a:ext cx="2869530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Тьюторское сопровождение (допрофессиональная подготовка)  ученика сельской школы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76B25-25F1-EE28-3FD6-86853FBA5287}"/>
              </a:ext>
            </a:extLst>
          </p:cNvPr>
          <p:cNvSpPr txBox="1"/>
          <p:nvPr/>
        </p:nvSpPr>
        <p:spPr>
          <a:xfrm>
            <a:off x="2595060" y="39283"/>
            <a:ext cx="717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ighlight>
                  <a:srgbClr val="FFFF00"/>
                </a:highlight>
              </a:rPr>
              <a:t>Схема сопровождения будущего и молодого педагога сельской школы</a:t>
            </a:r>
          </a:p>
        </p:txBody>
      </p:sp>
      <p:sp>
        <p:nvSpPr>
          <p:cNvPr id="6" name="Левая круглая скобка 5">
            <a:extLst>
              <a:ext uri="{FF2B5EF4-FFF2-40B4-BE49-F238E27FC236}">
                <a16:creationId xmlns:a16="http://schemas.microsoft.com/office/drawing/2014/main" id="{3AE2A876-9F7E-AD69-8395-99405CE8A123}"/>
              </a:ext>
            </a:extLst>
          </p:cNvPr>
          <p:cNvSpPr/>
          <p:nvPr/>
        </p:nvSpPr>
        <p:spPr>
          <a:xfrm>
            <a:off x="788068" y="1534026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B1F1DCA-DD5C-5F1B-9A9D-BCF6CE1BA6B0}"/>
              </a:ext>
            </a:extLst>
          </p:cNvPr>
          <p:cNvSpPr/>
          <p:nvPr/>
        </p:nvSpPr>
        <p:spPr>
          <a:xfrm>
            <a:off x="1088857" y="2616251"/>
            <a:ext cx="2869531" cy="1384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Разработка и пилот  ДООП «Земский(сельский) учитель: шаг в будущее» (модуль для 10-11 классов)</a:t>
            </a:r>
            <a:r>
              <a:rPr lang="ru-RU" dirty="0"/>
              <a:t>»</a:t>
            </a:r>
          </a:p>
        </p:txBody>
      </p:sp>
      <p:sp>
        <p:nvSpPr>
          <p:cNvPr id="8" name="Левая круглая скобка 7">
            <a:extLst>
              <a:ext uri="{FF2B5EF4-FFF2-40B4-BE49-F238E27FC236}">
                <a16:creationId xmlns:a16="http://schemas.microsoft.com/office/drawing/2014/main" id="{C5595506-933D-BCD7-AB16-01CB132466CB}"/>
              </a:ext>
            </a:extLst>
          </p:cNvPr>
          <p:cNvSpPr/>
          <p:nvPr/>
        </p:nvSpPr>
        <p:spPr>
          <a:xfrm>
            <a:off x="788068" y="3785938"/>
            <a:ext cx="300790" cy="1381625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21772CD-4C29-715C-0197-1CD697B1D757}"/>
              </a:ext>
            </a:extLst>
          </p:cNvPr>
          <p:cNvSpPr/>
          <p:nvPr/>
        </p:nvSpPr>
        <p:spPr>
          <a:xfrm>
            <a:off x="1088858" y="4207405"/>
            <a:ext cx="2869530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МТК, подготовка муниципальных тьюторов (через ППК), передача им   УММ ДООП</a:t>
            </a:r>
            <a:endParaRPr lang="ru-RU" dirty="0"/>
          </a:p>
        </p:txBody>
      </p:sp>
      <p:sp>
        <p:nvSpPr>
          <p:cNvPr id="10" name="Левая круглая скобка 9">
            <a:extLst>
              <a:ext uri="{FF2B5EF4-FFF2-40B4-BE49-F238E27FC236}">
                <a16:creationId xmlns:a16="http://schemas.microsoft.com/office/drawing/2014/main" id="{D9C5EEAF-6183-71E4-9821-D50A7BCBF32F}"/>
              </a:ext>
            </a:extLst>
          </p:cNvPr>
          <p:cNvSpPr/>
          <p:nvPr/>
        </p:nvSpPr>
        <p:spPr>
          <a:xfrm>
            <a:off x="330868" y="1211177"/>
            <a:ext cx="691816" cy="5297907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Сопровождение тьюторов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A5B806A-583E-A401-F42F-0383625809BA}"/>
              </a:ext>
            </a:extLst>
          </p:cNvPr>
          <p:cNvSpPr/>
          <p:nvPr/>
        </p:nvSpPr>
        <p:spPr>
          <a:xfrm>
            <a:off x="1055770" y="5769142"/>
            <a:ext cx="2902617" cy="920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Методическая поддержка деятельности тьюторов (семинары, пособия …)</a:t>
            </a:r>
            <a:endParaRPr lang="ru-RU" dirty="0"/>
          </a:p>
        </p:txBody>
      </p:sp>
      <p:sp>
        <p:nvSpPr>
          <p:cNvPr id="12" name="Левая круглая скобка 11">
            <a:extLst>
              <a:ext uri="{FF2B5EF4-FFF2-40B4-BE49-F238E27FC236}">
                <a16:creationId xmlns:a16="http://schemas.microsoft.com/office/drawing/2014/main" id="{35B08400-1876-710F-EBBE-77E2EEA47D5C}"/>
              </a:ext>
            </a:extLst>
          </p:cNvPr>
          <p:cNvSpPr/>
          <p:nvPr/>
        </p:nvSpPr>
        <p:spPr>
          <a:xfrm>
            <a:off x="788068" y="5419609"/>
            <a:ext cx="300790" cy="83742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FBF1CD3-5C64-A2FB-66A6-044FAC23E138}"/>
              </a:ext>
            </a:extLst>
          </p:cNvPr>
          <p:cNvSpPr/>
          <p:nvPr/>
        </p:nvSpPr>
        <p:spPr>
          <a:xfrm>
            <a:off x="4632157" y="1035900"/>
            <a:ext cx="3038977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Тьюторское сопровождение выпускника сельской школы – студента ЯГПУ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66BBAB4-9073-7F38-5274-29123A5EF1EF}"/>
              </a:ext>
            </a:extLst>
          </p:cNvPr>
          <p:cNvSpPr/>
          <p:nvPr/>
        </p:nvSpPr>
        <p:spPr>
          <a:xfrm>
            <a:off x="4665244" y="2616251"/>
            <a:ext cx="3038978" cy="13776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Разработка ДООП </a:t>
            </a:r>
            <a:r>
              <a:rPr lang="ru-RU">
                <a:solidFill>
                  <a:schemeClr val="tx1"/>
                </a:solidFill>
              </a:rPr>
              <a:t>«Земский (</a:t>
            </a:r>
            <a:r>
              <a:rPr lang="ru-RU" dirty="0">
                <a:solidFill>
                  <a:schemeClr val="tx1"/>
                </a:solidFill>
              </a:rPr>
              <a:t>сельский) учитель: шаг в будущее» (модуль для студентов)</a:t>
            </a:r>
            <a:r>
              <a:rPr lang="ru-RU" dirty="0"/>
              <a:t>»</a:t>
            </a:r>
          </a:p>
        </p:txBody>
      </p:sp>
      <p:sp>
        <p:nvSpPr>
          <p:cNvPr id="15" name="Левая круглая скобка 14">
            <a:extLst>
              <a:ext uri="{FF2B5EF4-FFF2-40B4-BE49-F238E27FC236}">
                <a16:creationId xmlns:a16="http://schemas.microsoft.com/office/drawing/2014/main" id="{374F8710-6A79-C2A8-E99F-3C9FBB98FE36}"/>
              </a:ext>
            </a:extLst>
          </p:cNvPr>
          <p:cNvSpPr/>
          <p:nvPr/>
        </p:nvSpPr>
        <p:spPr>
          <a:xfrm>
            <a:off x="4379495" y="1609430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3E842A4-E025-8468-28B7-7BA4723E1003}"/>
              </a:ext>
            </a:extLst>
          </p:cNvPr>
          <p:cNvSpPr/>
          <p:nvPr/>
        </p:nvSpPr>
        <p:spPr>
          <a:xfrm>
            <a:off x="4605087" y="4183386"/>
            <a:ext cx="3157282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тьюторской команды университета, подготовка тьюторов (через ППК), передача им   УММ ДООП и курса по выбору</a:t>
            </a:r>
            <a:endParaRPr lang="ru-RU" dirty="0"/>
          </a:p>
        </p:txBody>
      </p:sp>
      <p:sp>
        <p:nvSpPr>
          <p:cNvPr id="17" name="Левая круглая скобка 16">
            <a:extLst>
              <a:ext uri="{FF2B5EF4-FFF2-40B4-BE49-F238E27FC236}">
                <a16:creationId xmlns:a16="http://schemas.microsoft.com/office/drawing/2014/main" id="{23A3D8A1-2C46-AE52-0B3E-157AB64B2B26}"/>
              </a:ext>
            </a:extLst>
          </p:cNvPr>
          <p:cNvSpPr/>
          <p:nvPr/>
        </p:nvSpPr>
        <p:spPr>
          <a:xfrm>
            <a:off x="4355429" y="3657211"/>
            <a:ext cx="300790" cy="1510352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9235595-0DB5-042A-6F47-0997E85D2853}"/>
              </a:ext>
            </a:extLst>
          </p:cNvPr>
          <p:cNvSpPr/>
          <p:nvPr/>
        </p:nvSpPr>
        <p:spPr>
          <a:xfrm>
            <a:off x="4633165" y="5746146"/>
            <a:ext cx="3157282" cy="9968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Разработка и реализация курса по выбору «Педагогика сельской школы»</a:t>
            </a:r>
          </a:p>
        </p:txBody>
      </p:sp>
      <p:sp>
        <p:nvSpPr>
          <p:cNvPr id="21" name="Левая круглая скобка 20">
            <a:extLst>
              <a:ext uri="{FF2B5EF4-FFF2-40B4-BE49-F238E27FC236}">
                <a16:creationId xmlns:a16="http://schemas.microsoft.com/office/drawing/2014/main" id="{9EA38372-740C-1774-A09B-9206AAE6082E}"/>
              </a:ext>
            </a:extLst>
          </p:cNvPr>
          <p:cNvSpPr/>
          <p:nvPr/>
        </p:nvSpPr>
        <p:spPr>
          <a:xfrm>
            <a:off x="4355428" y="5440686"/>
            <a:ext cx="249657" cy="11125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9A2D9AA-53FD-BE90-D8EA-4289DC77D6E1}"/>
              </a:ext>
            </a:extLst>
          </p:cNvPr>
          <p:cNvSpPr/>
          <p:nvPr/>
        </p:nvSpPr>
        <p:spPr>
          <a:xfrm>
            <a:off x="8152397" y="1043739"/>
            <a:ext cx="3210426" cy="137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Тьюторское сопровождение выпускника ЯГПУ –молодого учителя сельской школы</a:t>
            </a:r>
          </a:p>
        </p:txBody>
      </p:sp>
      <p:sp>
        <p:nvSpPr>
          <p:cNvPr id="23" name="Левая круглая скобка 22">
            <a:extLst>
              <a:ext uri="{FF2B5EF4-FFF2-40B4-BE49-F238E27FC236}">
                <a16:creationId xmlns:a16="http://schemas.microsoft.com/office/drawing/2014/main" id="{62EE4BFF-ADCF-BE48-7FC9-849C8D515831}"/>
              </a:ext>
            </a:extLst>
          </p:cNvPr>
          <p:cNvSpPr/>
          <p:nvPr/>
        </p:nvSpPr>
        <p:spPr>
          <a:xfrm rot="5400000">
            <a:off x="3745306" y="-1505947"/>
            <a:ext cx="594605" cy="4632158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Сопровождение поступления в ЯГПУ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Левая круглая скобка 23">
            <a:extLst>
              <a:ext uri="{FF2B5EF4-FFF2-40B4-BE49-F238E27FC236}">
                <a16:creationId xmlns:a16="http://schemas.microsoft.com/office/drawing/2014/main" id="{AE72F7A7-557C-F8ED-6010-5A1A00F4BEDC}"/>
              </a:ext>
            </a:extLst>
          </p:cNvPr>
          <p:cNvSpPr/>
          <p:nvPr/>
        </p:nvSpPr>
        <p:spPr>
          <a:xfrm rot="5400000">
            <a:off x="8300024" y="-1381408"/>
            <a:ext cx="623158" cy="4385512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Сопровождение заявки на программу «Земский учитель»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5840EB9-7B09-F203-BF1A-BCFBE42156C2}"/>
              </a:ext>
            </a:extLst>
          </p:cNvPr>
          <p:cNvSpPr/>
          <p:nvPr/>
        </p:nvSpPr>
        <p:spPr>
          <a:xfrm>
            <a:off x="8182480" y="4165408"/>
            <a:ext cx="3216437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(расширение) МТК, подготовка муниципальных тьюторов к работе с молодыми педагогами (через ППК)</a:t>
            </a:r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10476C2-4B70-358F-F7D4-9731032D5764}"/>
              </a:ext>
            </a:extLst>
          </p:cNvPr>
          <p:cNvSpPr/>
          <p:nvPr/>
        </p:nvSpPr>
        <p:spPr>
          <a:xfrm>
            <a:off x="8141369" y="2581194"/>
            <a:ext cx="3257548" cy="1373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Разработка информационно-образоватльных ресурсов для молодых учителей сельских школ</a:t>
            </a:r>
            <a:endParaRPr lang="ru-RU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F1CD031-C7BF-7618-D907-DC091689B74D}"/>
              </a:ext>
            </a:extLst>
          </p:cNvPr>
          <p:cNvSpPr/>
          <p:nvPr/>
        </p:nvSpPr>
        <p:spPr>
          <a:xfrm>
            <a:off x="8182480" y="5711556"/>
            <a:ext cx="3216438" cy="102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Методическая поддержка деятельности МТК в работе с молодыми педагогами сельских школ </a:t>
            </a:r>
            <a:endParaRPr lang="ru-RU" dirty="0"/>
          </a:p>
        </p:txBody>
      </p:sp>
      <p:sp>
        <p:nvSpPr>
          <p:cNvPr id="29" name="Левая круглая скобка 28">
            <a:extLst>
              <a:ext uri="{FF2B5EF4-FFF2-40B4-BE49-F238E27FC236}">
                <a16:creationId xmlns:a16="http://schemas.microsoft.com/office/drawing/2014/main" id="{B836CA76-CC05-BCA5-145C-8089D271EBCD}"/>
              </a:ext>
            </a:extLst>
          </p:cNvPr>
          <p:cNvSpPr/>
          <p:nvPr/>
        </p:nvSpPr>
        <p:spPr>
          <a:xfrm flipH="1">
            <a:off x="11398917" y="1275347"/>
            <a:ext cx="578518" cy="5121976"/>
          </a:xfrm>
          <a:prstGeom prst="leftBracket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Сопровождение тьюторов и педагогов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0" name="Левая круглая скобка 29">
            <a:extLst>
              <a:ext uri="{FF2B5EF4-FFF2-40B4-BE49-F238E27FC236}">
                <a16:creationId xmlns:a16="http://schemas.microsoft.com/office/drawing/2014/main" id="{27BD0E14-9645-DA0C-E3AD-E0A9110B2D22}"/>
              </a:ext>
            </a:extLst>
          </p:cNvPr>
          <p:cNvSpPr/>
          <p:nvPr/>
        </p:nvSpPr>
        <p:spPr>
          <a:xfrm>
            <a:off x="7873652" y="1605809"/>
            <a:ext cx="300790" cy="17746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Левая круглая скобка 30">
            <a:extLst>
              <a:ext uri="{FF2B5EF4-FFF2-40B4-BE49-F238E27FC236}">
                <a16:creationId xmlns:a16="http://schemas.microsoft.com/office/drawing/2014/main" id="{019E5160-2ECE-BFED-DBA2-F759F7FB995E}"/>
              </a:ext>
            </a:extLst>
          </p:cNvPr>
          <p:cNvSpPr/>
          <p:nvPr/>
        </p:nvSpPr>
        <p:spPr>
          <a:xfrm>
            <a:off x="7880694" y="3692362"/>
            <a:ext cx="300790" cy="1607796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Левая круглая скобка 31">
            <a:extLst>
              <a:ext uri="{FF2B5EF4-FFF2-40B4-BE49-F238E27FC236}">
                <a16:creationId xmlns:a16="http://schemas.microsoft.com/office/drawing/2014/main" id="{FF603097-2ECA-B81A-22C3-3B9BF79544A8}"/>
              </a:ext>
            </a:extLst>
          </p:cNvPr>
          <p:cNvSpPr/>
          <p:nvPr/>
        </p:nvSpPr>
        <p:spPr>
          <a:xfrm>
            <a:off x="7898739" y="5440686"/>
            <a:ext cx="300790" cy="1112558"/>
          </a:xfrm>
          <a:prstGeom prst="leftBracket">
            <a:avLst/>
          </a:prstGeom>
          <a:noFill/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77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C9354527-61B1-F3F3-83F3-0B3691A1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841" y="2449632"/>
            <a:ext cx="6998301" cy="714676"/>
          </a:xfrm>
        </p:spPr>
        <p:txBody>
          <a:bodyPr/>
          <a:lstStyle/>
          <a:p>
            <a:r>
              <a:rPr lang="ru-RU" dirty="0">
                <a:hlinkClick r:id="rId2" action="ppaction://hlinkfile"/>
              </a:rPr>
              <a:t>План 2023: запрос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52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83A6F-026D-1840-1715-691DC8DC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2" y="251512"/>
            <a:ext cx="7917514" cy="566636"/>
          </a:xfrm>
        </p:spPr>
        <p:txBody>
          <a:bodyPr/>
          <a:lstStyle/>
          <a:p>
            <a:r>
              <a:rPr lang="ru-RU" sz="4000" dirty="0"/>
              <a:t>План январь 2023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F0A324-3296-6BFD-40BA-2774B8FF7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963" y="818148"/>
            <a:ext cx="8249584" cy="5745078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16 января 15.00 расширенное совещание координаторов МТК и руководителей научных коллективов НМЦ (ЯГПУ, Республиканская 108, 315а)</a:t>
            </a:r>
          </a:p>
          <a:p>
            <a:pPr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</a:rPr>
              <a:t>Готовим 5-минутное выступление (методические инициативы + запрос)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24 января 12.30 семинар «Развитие функциональной грамотности школьников средствами феномен-ориентированного подхода» (СШ №28, Ярославль)</a:t>
            </a:r>
          </a:p>
          <a:p>
            <a:pPr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</a:rPr>
              <a:t>Готовим активности (учебное занятие или выступление на КС) и участников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Подготовка Тьюторской </a:t>
            </a:r>
            <a:r>
              <a:rPr lang="ru-RU" dirty="0" err="1">
                <a:solidFill>
                  <a:schemeClr val="tx1"/>
                </a:solidFill>
              </a:rPr>
              <a:t>Неконфренции</a:t>
            </a:r>
            <a:r>
              <a:rPr lang="ru-RU" dirty="0">
                <a:solidFill>
                  <a:schemeClr val="tx1"/>
                </a:solidFill>
              </a:rPr>
              <a:t> (формирование программы до 23 января)</a:t>
            </a:r>
          </a:p>
          <a:p>
            <a:pPr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</a:rPr>
              <a:t>Готовим активности (учебное занятие или выступление на КС) и участников </a:t>
            </a:r>
          </a:p>
        </p:txBody>
      </p:sp>
    </p:spTree>
    <p:extLst>
      <p:ext uri="{BB962C8B-B14F-4D97-AF65-F5344CB8AC3E}">
        <p14:creationId xmlns:p14="http://schemas.microsoft.com/office/powerpoint/2010/main" val="291767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35330-2B6A-4EB4-CF05-F6C9DE1B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37" y="234616"/>
            <a:ext cx="8387949" cy="2189748"/>
          </a:xfrm>
        </p:spPr>
        <p:txBody>
          <a:bodyPr/>
          <a:lstStyle/>
          <a:p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Проект Тьюторской </a:t>
            </a:r>
            <a:r>
              <a:rPr lang="ru-RU" sz="4000" b="1" dirty="0" err="1">
                <a:solidFill>
                  <a:srgbClr val="255979"/>
                </a:solidFill>
                <a:latin typeface="+mn-lt"/>
                <a:ea typeface="+mn-ea"/>
                <a:cs typeface="Arial"/>
              </a:rPr>
              <a:t>НЕконференции</a:t>
            </a:r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 «Шаги к учителю будущего: ценности и смыслы» </a:t>
            </a:r>
            <a:b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</a:br>
            <a:r>
              <a:rPr lang="ru-RU" sz="4000" b="1" dirty="0">
                <a:solidFill>
                  <a:srgbClr val="255979"/>
                </a:solidFill>
                <a:latin typeface="+mn-lt"/>
                <a:ea typeface="+mn-ea"/>
                <a:cs typeface="Arial"/>
              </a:rPr>
              <a:t>16-17 февраля 2023 г. </a:t>
            </a: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F1A08ABF-95E7-89F1-6708-44DBD58C8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518" y="2526631"/>
            <a:ext cx="8231188" cy="4108784"/>
          </a:xfrm>
        </p:spPr>
        <p:txBody>
          <a:bodyPr/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Взаимообмен и </a:t>
            </a:r>
            <a:r>
              <a:rPr lang="ru-RU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взаимообучение</a:t>
            </a: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практиками индивидуализации, </a:t>
            </a:r>
            <a:r>
              <a:rPr lang="ru-RU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антропопрактиками</a:t>
            </a: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технологиями интеграции психолого-педагогических знаний в предметное преподавание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Передача «эстафетной палочки» от студентов – обучающимся педагогических классов, от молодых педагогов – студентам, от мастеров и мэтров -  … 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Продуцирование  форматов сопровождения педагогов</a:t>
            </a:r>
          </a:p>
          <a:p>
            <a:pPr>
              <a:buClr>
                <a:schemeClr val="tx2"/>
              </a:buClr>
            </a:pPr>
            <a:endParaRPr lang="ru-RU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>
              <a:buClr>
                <a:schemeClr val="tx2"/>
              </a:buClr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Ключевой вопрос: в чем смыслы и ценности современного педагогического образования?</a:t>
            </a:r>
          </a:p>
        </p:txBody>
      </p:sp>
    </p:spTree>
    <p:extLst>
      <p:ext uri="{BB962C8B-B14F-4D97-AF65-F5344CB8AC3E}">
        <p14:creationId xmlns:p14="http://schemas.microsoft.com/office/powerpoint/2010/main" val="838338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1326</Words>
  <Application>Microsoft Office PowerPoint</Application>
  <PresentationFormat>Широкоэкранный</PresentationFormat>
  <Paragraphs>132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Times New Roman</vt:lpstr>
      <vt:lpstr>Wingdings</vt:lpstr>
      <vt:lpstr>YS Text</vt:lpstr>
      <vt:lpstr>Тема Office</vt:lpstr>
      <vt:lpstr>1_Тема Office</vt:lpstr>
      <vt:lpstr>Worksheet</vt:lpstr>
      <vt:lpstr>Презентация PowerPoint</vt:lpstr>
      <vt:lpstr>Активность МТК </vt:lpstr>
      <vt:lpstr>Проект ФИП</vt:lpstr>
      <vt:lpstr>Презентация PowerPoint</vt:lpstr>
      <vt:lpstr>Презентация PowerPoint</vt:lpstr>
      <vt:lpstr>Презентация PowerPoint</vt:lpstr>
      <vt:lpstr>План 2023: запрос</vt:lpstr>
      <vt:lpstr>План январь 2023</vt:lpstr>
      <vt:lpstr>Проект Тьюторской НЕконференции «Шаги к учителю будущего: ценности и смыслы»  16-17 февраля 2023 г. </vt:lpstr>
      <vt:lpstr>События НЕконференции</vt:lpstr>
      <vt:lpstr>Другие активности</vt:lpstr>
      <vt:lpstr>Возможен заявительный формат</vt:lpstr>
      <vt:lpstr>Проект семинара 24 января 2023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Докладчик</dc:creator>
  <cp:lastModifiedBy>Ольга Тихомирова</cp:lastModifiedBy>
  <cp:revision>27</cp:revision>
  <dcterms:created xsi:type="dcterms:W3CDTF">2022-06-23T15:24:15Z</dcterms:created>
  <dcterms:modified xsi:type="dcterms:W3CDTF">2022-12-21T13:36:02Z</dcterms:modified>
</cp:coreProperties>
</file>